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100"/>
  </p:notesMasterIdLst>
  <p:sldIdLst>
    <p:sldId id="256" r:id="rId2"/>
    <p:sldId id="424" r:id="rId3"/>
    <p:sldId id="312" r:id="rId4"/>
    <p:sldId id="425" r:id="rId5"/>
    <p:sldId id="426" r:id="rId6"/>
    <p:sldId id="427" r:id="rId7"/>
    <p:sldId id="428" r:id="rId8"/>
    <p:sldId id="366" r:id="rId9"/>
    <p:sldId id="433" r:id="rId10"/>
    <p:sldId id="434" r:id="rId11"/>
    <p:sldId id="429" r:id="rId12"/>
    <p:sldId id="435" r:id="rId13"/>
    <p:sldId id="437" r:id="rId14"/>
    <p:sldId id="441" r:id="rId15"/>
    <p:sldId id="440" r:id="rId16"/>
    <p:sldId id="438" r:id="rId17"/>
    <p:sldId id="439" r:id="rId18"/>
    <p:sldId id="442" r:id="rId19"/>
    <p:sldId id="443" r:id="rId20"/>
    <p:sldId id="444" r:id="rId21"/>
    <p:sldId id="445" r:id="rId22"/>
    <p:sldId id="446" r:id="rId23"/>
    <p:sldId id="447" r:id="rId24"/>
    <p:sldId id="448" r:id="rId25"/>
    <p:sldId id="526" r:id="rId26"/>
    <p:sldId id="527" r:id="rId27"/>
    <p:sldId id="449" r:id="rId28"/>
    <p:sldId id="451" r:id="rId29"/>
    <p:sldId id="452" r:id="rId30"/>
    <p:sldId id="453" r:id="rId31"/>
    <p:sldId id="455" r:id="rId32"/>
    <p:sldId id="456" r:id="rId33"/>
    <p:sldId id="457" r:id="rId34"/>
    <p:sldId id="459" r:id="rId35"/>
    <p:sldId id="525" r:id="rId36"/>
    <p:sldId id="460" r:id="rId37"/>
    <p:sldId id="465" r:id="rId38"/>
    <p:sldId id="461" r:id="rId39"/>
    <p:sldId id="462" r:id="rId40"/>
    <p:sldId id="463" r:id="rId41"/>
    <p:sldId id="466" r:id="rId42"/>
    <p:sldId id="467" r:id="rId43"/>
    <p:sldId id="349" r:id="rId44"/>
    <p:sldId id="630" r:id="rId45"/>
    <p:sldId id="464" r:id="rId46"/>
    <p:sldId id="422" r:id="rId47"/>
    <p:sldId id="351" r:id="rId48"/>
    <p:sldId id="367" r:id="rId49"/>
    <p:sldId id="368" r:id="rId50"/>
    <p:sldId id="369" r:id="rId51"/>
    <p:sldId id="370" r:id="rId52"/>
    <p:sldId id="371" r:id="rId53"/>
    <p:sldId id="372" r:id="rId54"/>
    <p:sldId id="355" r:id="rId55"/>
    <p:sldId id="373" r:id="rId56"/>
    <p:sldId id="356" r:id="rId57"/>
    <p:sldId id="382" r:id="rId58"/>
    <p:sldId id="376" r:id="rId59"/>
    <p:sldId id="380" r:id="rId60"/>
    <p:sldId id="378" r:id="rId61"/>
    <p:sldId id="381" r:id="rId62"/>
    <p:sldId id="383" r:id="rId63"/>
    <p:sldId id="384" r:id="rId64"/>
    <p:sldId id="385" r:id="rId65"/>
    <p:sldId id="386" r:id="rId66"/>
    <p:sldId id="387" r:id="rId67"/>
    <p:sldId id="388" r:id="rId68"/>
    <p:sldId id="599" r:id="rId69"/>
    <p:sldId id="631" r:id="rId70"/>
    <p:sldId id="389" r:id="rId71"/>
    <p:sldId id="395" r:id="rId72"/>
    <p:sldId id="601" r:id="rId73"/>
    <p:sldId id="600" r:id="rId74"/>
    <p:sldId id="396" r:id="rId75"/>
    <p:sldId id="398" r:id="rId76"/>
    <p:sldId id="397" r:id="rId77"/>
    <p:sldId id="393" r:id="rId78"/>
    <p:sldId id="400" r:id="rId79"/>
    <p:sldId id="401" r:id="rId80"/>
    <p:sldId id="403"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391" r:id="rId94"/>
    <p:sldId id="399" r:id="rId95"/>
    <p:sldId id="468" r:id="rId96"/>
    <p:sldId id="392" r:id="rId97"/>
    <p:sldId id="394" r:id="rId98"/>
    <p:sldId id="267"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4149">
          <p15:clr>
            <a:srgbClr val="A4A3A4"/>
          </p15:clr>
        </p15:guide>
        <p15:guide id="4" pos="236">
          <p15:clr>
            <a:srgbClr val="A4A3A4"/>
          </p15:clr>
        </p15:guide>
        <p15:guide id="5" pos="7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895"/>
    <a:srgbClr val="E9E9E9"/>
    <a:srgbClr val="A1D3D0"/>
    <a:srgbClr val="EAEFF7"/>
    <a:srgbClr val="BFBFBF"/>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8" autoAdjust="0"/>
    <p:restoredTop sz="80247" autoAdjust="0"/>
  </p:normalViewPr>
  <p:slideViewPr>
    <p:cSldViewPr snapToGrid="0" snapToObjects="1">
      <p:cViewPr>
        <p:scale>
          <a:sx n="50" d="100"/>
          <a:sy n="50" d="100"/>
        </p:scale>
        <p:origin x="1877" y="485"/>
      </p:cViewPr>
      <p:guideLst>
        <p:guide pos="3840"/>
        <p:guide orient="horz" pos="2160"/>
        <p:guide orient="horz" pos="4149"/>
        <p:guide pos="236"/>
        <p:guide pos="737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展示分为两个大点共</a:t>
            </a:r>
            <a:r>
              <a:rPr lang="en-US" altLang="zh-CN" dirty="0"/>
              <a:t>4</a:t>
            </a:r>
            <a:r>
              <a:rPr lang="zh-CN" altLang="en-US" dirty="0"/>
              <a:t>个部分 第一个大点是自动程序修复技术的介绍 第二个大点是自动程序修复工具中的数据集如何构建的相关背景、以及构建过程和实证研究（利用该构建过程所得到的一个结果）。</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69</a:t>
            </a:fld>
            <a:endParaRPr lang="zh-CN" altLang="en-US"/>
          </a:p>
        </p:txBody>
      </p:sp>
    </p:spTree>
    <p:extLst>
      <p:ext uri="{BB962C8B-B14F-4D97-AF65-F5344CB8AC3E}">
        <p14:creationId xmlns:p14="http://schemas.microsoft.com/office/powerpoint/2010/main" val="9336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我的展示结束了，谢谢大家！（半）</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Microsoft YaHei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hyperlink" Target="https://developers.weixin.qq.com/"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646430" y="1388745"/>
            <a:ext cx="9165590" cy="1188720"/>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07861" y="1417655"/>
            <a:ext cx="9367935" cy="583565"/>
          </a:xfrm>
          <a:prstGeom prst="rect">
            <a:avLst/>
          </a:prstGeom>
          <a:noFill/>
        </p:spPr>
        <p:txBody>
          <a:bodyPr wrap="square" rtlCol="0">
            <a:spAutoFit/>
          </a:bodyPr>
          <a:lstStyle/>
          <a:p>
            <a:pPr algn="ctr"/>
            <a:r>
              <a:rPr lang="zh-CN" altLang="en-US" sz="3200" b="1" dirty="0" smtClean="0">
                <a:solidFill>
                  <a:schemeClr val="bg1"/>
                </a:solidFill>
              </a:rPr>
              <a:t>总结阶段评审</a:t>
            </a:r>
            <a:endParaRPr lang="zh-CN" altLang="en-US" sz="3200" b="1" dirty="0">
              <a:solidFill>
                <a:schemeClr val="bg1"/>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
        <p:nvSpPr>
          <p:cNvPr id="4" name="文本框 3"/>
          <p:cNvSpPr txBox="1"/>
          <p:nvPr/>
        </p:nvSpPr>
        <p:spPr>
          <a:xfrm>
            <a:off x="1658622" y="1988761"/>
            <a:ext cx="7885844" cy="400110"/>
          </a:xfrm>
          <a:prstGeom prst="rect">
            <a:avLst/>
          </a:prstGeom>
          <a:noFill/>
        </p:spPr>
        <p:txBody>
          <a:bodyPr wrap="square" rtlCol="0">
            <a:spAutoFit/>
          </a:bodyPr>
          <a:lstStyle/>
          <a:p>
            <a:pPr algn="ctr"/>
            <a:r>
              <a:rPr lang="en-US" altLang="zh-CN" sz="2000" b="1" dirty="0" smtClean="0">
                <a:solidFill>
                  <a:schemeClr val="bg1"/>
                </a:solidFill>
              </a:rPr>
              <a:t>Implementation phase review</a:t>
            </a:r>
            <a:endParaRPr lang="en-US" altLang="zh-CN" sz="2000" b="1" dirty="0">
              <a:solidFill>
                <a:schemeClr val="bg1"/>
              </a:solidFill>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715" y="3808630"/>
            <a:ext cx="1795696" cy="1548681"/>
          </a:xfrm>
          <a:prstGeom prst="rect">
            <a:avLst/>
          </a:prstGeom>
        </p:spPr>
      </p:pic>
      <p:grpSp>
        <p:nvGrpSpPr>
          <p:cNvPr id="10" name="PA_淘宝店chenying0907 46"/>
          <p:cNvGrpSpPr/>
          <p:nvPr/>
        </p:nvGrpSpPr>
        <p:grpSpPr>
          <a:xfrm>
            <a:off x="9062599" y="4417422"/>
            <a:ext cx="127524" cy="161494"/>
            <a:chOff x="860980" y="3583766"/>
            <a:chExt cx="100336" cy="114060"/>
          </a:xfrm>
          <a:solidFill>
            <a:schemeClr val="bg1">
              <a:lumMod val="65000"/>
            </a:schemeClr>
          </a:solidFill>
        </p:grpSpPr>
        <p:sp>
          <p:nvSpPr>
            <p:cNvPr id="11"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2"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3" name="PA_文本框 19"/>
          <p:cNvSpPr txBox="1">
            <a:spLocks noChangeArrowheads="1"/>
          </p:cNvSpPr>
          <p:nvPr/>
        </p:nvSpPr>
        <p:spPr bwMode="auto">
          <a:xfrm>
            <a:off x="8955394" y="3858228"/>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G06</a:t>
            </a:r>
            <a:r>
              <a:rPr lang="zh-CN" altLang="en-US" sz="1600" b="1" dirty="0"/>
              <a:t>不会打加一队</a:t>
            </a:r>
            <a:endParaRPr lang="en-US" altLang="zh-CN" sz="1600" b="1" dirty="0"/>
          </a:p>
        </p:txBody>
      </p:sp>
      <p:sp>
        <p:nvSpPr>
          <p:cNvPr id="14" name="PA_文本框 20"/>
          <p:cNvSpPr txBox="1">
            <a:spLocks noChangeArrowheads="1"/>
          </p:cNvSpPr>
          <p:nvPr/>
        </p:nvSpPr>
        <p:spPr bwMode="auto">
          <a:xfrm>
            <a:off x="9301339" y="4069215"/>
            <a:ext cx="14766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 </a:t>
            </a:r>
            <a:endParaRPr lang="en-US" altLang="zh-CN" sz="1600" b="1" dirty="0"/>
          </a:p>
          <a:p>
            <a:r>
              <a:rPr lang="zh-CN" altLang="en-US" sz="1600" b="1" dirty="0"/>
              <a:t>李骏（组长） </a:t>
            </a:r>
            <a:endParaRPr lang="en-US" altLang="zh-CN" sz="1600" b="1" dirty="0"/>
          </a:p>
        </p:txBody>
      </p:sp>
      <p:sp>
        <p:nvSpPr>
          <p:cNvPr id="15" name="TextBox 82"/>
          <p:cNvSpPr txBox="1"/>
          <p:nvPr/>
        </p:nvSpPr>
        <p:spPr>
          <a:xfrm>
            <a:off x="8744697" y="4805154"/>
            <a:ext cx="226976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t>组员：林豪 周南</a:t>
            </a:r>
          </a:p>
        </p:txBody>
      </p:sp>
      <p:sp>
        <p:nvSpPr>
          <p:cNvPr id="20" name="文本框 19"/>
          <p:cNvSpPr txBox="1"/>
          <p:nvPr/>
        </p:nvSpPr>
        <p:spPr>
          <a:xfrm>
            <a:off x="1007862" y="776064"/>
            <a:ext cx="9367935" cy="584775"/>
          </a:xfrm>
          <a:prstGeom prst="rect">
            <a:avLst/>
          </a:prstGeom>
          <a:noFill/>
        </p:spPr>
        <p:txBody>
          <a:bodyPr wrap="square" rtlCol="0">
            <a:spAutoFit/>
          </a:bodyPr>
          <a:lstStyle/>
          <a:p>
            <a:pPr algn="ctr"/>
            <a:r>
              <a:rPr lang="zh-CN" altLang="en-US" sz="3200" b="1" dirty="0" smtClean="0"/>
              <a:t>软件工程基础</a:t>
            </a:r>
            <a:endParaRPr lang="zh-CN" altLang="zh-CN" sz="3200" dirty="0"/>
          </a:p>
        </p:txBody>
      </p:sp>
    </p:spTree>
  </p:cSld>
  <p:clrMapOvr>
    <a:masterClrMapping/>
  </p:clrMapOvr>
  <mc:AlternateContent xmlns:mc="http://schemas.openxmlformats.org/markup-compatibility/2006" xmlns:p14="http://schemas.microsoft.com/office/powerpoint/2010/main">
    <mc:Choice Requires="p14">
      <p:transition spd="slow" p14:dur="1600" advTm="158">
        <p:blinds dir="vert"/>
      </p:transition>
    </mc:Choice>
    <mc:Fallback xmlns="">
      <p:transition spd="slow" advTm="15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2" name="图片 1"/>
          <p:cNvPicPr>
            <a:picLocks noChangeAspect="1"/>
          </p:cNvPicPr>
          <p:nvPr/>
        </p:nvPicPr>
        <p:blipFill>
          <a:blip r:embed="rId3"/>
          <a:stretch>
            <a:fillRect/>
          </a:stretch>
        </p:blipFill>
        <p:spPr>
          <a:xfrm>
            <a:off x="48514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2</a:t>
            </a:r>
            <a:r>
              <a:rPr lang="zh-CN" altLang="en-US" dirty="0" smtClean="0"/>
              <a:t>、项目可行性分析报告提交情况</a:t>
            </a:r>
            <a:endParaRPr lang="zh-CN" altLang="en-US" dirty="0"/>
          </a:p>
        </p:txBody>
      </p:sp>
      <p:pic>
        <p:nvPicPr>
          <p:cNvPr id="6" name="图片 5"/>
          <p:cNvPicPr>
            <a:picLocks noChangeAspect="1"/>
          </p:cNvPicPr>
          <p:nvPr/>
        </p:nvPicPr>
        <p:blipFill>
          <a:blip r:embed="rId3"/>
          <a:stretch>
            <a:fillRect/>
          </a:stretch>
        </p:blipFill>
        <p:spPr>
          <a:xfrm>
            <a:off x="688839" y="2879418"/>
            <a:ext cx="11309621" cy="243545"/>
          </a:xfrm>
          <a:prstGeom prst="rect">
            <a:avLst/>
          </a:prstGeom>
        </p:spPr>
      </p:pic>
      <p:sp>
        <p:nvSpPr>
          <p:cNvPr id="12" name="文本框 11"/>
          <p:cNvSpPr txBox="1"/>
          <p:nvPr/>
        </p:nvSpPr>
        <p:spPr>
          <a:xfrm>
            <a:off x="688838" y="3456777"/>
            <a:ext cx="4680397" cy="369332"/>
          </a:xfrm>
          <a:prstGeom prst="rect">
            <a:avLst/>
          </a:prstGeom>
          <a:noFill/>
        </p:spPr>
        <p:txBody>
          <a:bodyPr wrap="square" rtlCol="0">
            <a:spAutoFit/>
          </a:bodyPr>
          <a:lstStyle/>
          <a:p>
            <a:r>
              <a:rPr lang="en-US" altLang="zh-CN" dirty="0"/>
              <a:t>2</a:t>
            </a:r>
            <a:r>
              <a:rPr lang="zh-CN" altLang="en-US" dirty="0" smtClean="0"/>
              <a:t>、项目可行性分析报告修改情况</a:t>
            </a:r>
            <a:endParaRPr lang="zh-CN" altLang="en-US" dirty="0"/>
          </a:p>
        </p:txBody>
      </p:sp>
      <p:pic>
        <p:nvPicPr>
          <p:cNvPr id="8" name="图片 7"/>
          <p:cNvPicPr>
            <a:picLocks noChangeAspect="1"/>
          </p:cNvPicPr>
          <p:nvPr/>
        </p:nvPicPr>
        <p:blipFill>
          <a:blip r:embed="rId4"/>
          <a:stretch>
            <a:fillRect/>
          </a:stretch>
        </p:blipFill>
        <p:spPr>
          <a:xfrm>
            <a:off x="723900" y="4159923"/>
            <a:ext cx="5619750"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文本框 10"/>
          <p:cNvSpPr txBox="1"/>
          <p:nvPr/>
        </p:nvSpPr>
        <p:spPr>
          <a:xfrm>
            <a:off x="684814" y="1291720"/>
            <a:ext cx="6625022" cy="369332"/>
          </a:xfrm>
          <a:prstGeom prst="rect">
            <a:avLst/>
          </a:prstGeom>
          <a:noFill/>
        </p:spPr>
        <p:txBody>
          <a:bodyPr wrap="square" rtlCol="0">
            <a:spAutoFit/>
          </a:bodyPr>
          <a:lstStyle/>
          <a:p>
            <a:r>
              <a:rPr lang="en-US" altLang="zh-CN" dirty="0" smtClean="0"/>
              <a:t>2</a:t>
            </a:r>
            <a:r>
              <a:rPr lang="zh-CN" altLang="en-US" dirty="0"/>
              <a:t>、</a:t>
            </a:r>
            <a:r>
              <a:rPr lang="zh-CN" altLang="en-US" dirty="0" smtClean="0"/>
              <a:t>项目可行性分析中关键技术可行性的相关描述</a:t>
            </a:r>
            <a:endParaRPr lang="zh-CN" altLang="en-US" dirty="0"/>
          </a:p>
        </p:txBody>
      </p:sp>
      <p:sp>
        <p:nvSpPr>
          <p:cNvPr id="7" name="矩形 6"/>
          <p:cNvSpPr/>
          <p:nvPr/>
        </p:nvSpPr>
        <p:spPr>
          <a:xfrm>
            <a:off x="647507" y="1625798"/>
            <a:ext cx="11077022" cy="5231130"/>
          </a:xfrm>
          <a:prstGeom prst="rect">
            <a:avLst/>
          </a:prstGeom>
        </p:spPr>
        <p:txBody>
          <a:bodyPr wrap="square">
            <a:spAutoFit/>
          </a:bodyPr>
          <a:lstStyle/>
          <a:p>
            <a:pPr indent="1270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技术可行性</a:t>
            </a:r>
            <a:endParaRPr lang="en-US" altLang="zh-CN" sz="2800" kern="100" dirty="0" smtClean="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zh-CN" kern="100" dirty="0">
                <a:latin typeface="微软雅黑" panose="020B0503020204020204" charset="-122"/>
                <a:ea typeface="微软雅黑" panose="020B0503020204020204" charset="-122"/>
                <a:cs typeface="微软雅黑" panose="020B0503020204020204" charset="-122"/>
              </a:rPr>
              <a:t>：人员问题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小组人员劳动力廉价，同时人员态度良好适合进行开发，但是小组人员实力有限，几乎没有开发经历，为了完成该项目，会利用课余时间进行学习，多开项目会议进行研讨。</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zh-CN" kern="100" dirty="0">
                <a:latin typeface="微软雅黑" panose="020B0503020204020204" charset="-122"/>
                <a:ea typeface="微软雅黑" panose="020B0503020204020204" charset="-122"/>
                <a:cs typeface="微软雅黑" panose="020B0503020204020204" charset="-122"/>
              </a:rPr>
              <a:t>：环境问题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本组环境主为学校寝室，可满足工程和项目的开发。</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3</a:t>
            </a:r>
            <a:r>
              <a:rPr lang="zh-CN" altLang="zh-CN" kern="100" dirty="0">
                <a:latin typeface="微软雅黑" panose="020B0503020204020204" charset="-122"/>
                <a:ea typeface="微软雅黑" panose="020B0503020204020204" charset="-122"/>
                <a:cs typeface="微软雅黑" panose="020B0503020204020204" charset="-122"/>
              </a:rPr>
              <a:t>：本组设备</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本组设备为</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台</a:t>
            </a:r>
            <a:r>
              <a:rPr lang="en-US" altLang="zh-CN" kern="100" dirty="0">
                <a:latin typeface="微软雅黑" panose="020B0503020204020204" charset="-122"/>
                <a:ea typeface="微软雅黑" panose="020B0503020204020204" charset="-122"/>
                <a:cs typeface="微软雅黑" panose="020B0503020204020204" charset="-122"/>
              </a:rPr>
              <a:t>pc</a:t>
            </a:r>
            <a:r>
              <a:rPr lang="zh-CN" altLang="zh-CN" kern="100" dirty="0">
                <a:latin typeface="微软雅黑" panose="020B0503020204020204" charset="-122"/>
                <a:ea typeface="微软雅黑" panose="020B0503020204020204" charset="-122"/>
                <a:cs typeface="微软雅黑" panose="020B0503020204020204" charset="-122"/>
              </a:rPr>
              <a:t>机，其中一台支持</a:t>
            </a:r>
            <a:r>
              <a:rPr lang="en-US" altLang="zh-CN" kern="100" dirty="0" err="1">
                <a:latin typeface="微软雅黑" panose="020B0503020204020204" charset="-122"/>
                <a:ea typeface="微软雅黑" panose="020B0503020204020204" charset="-122"/>
                <a:cs typeface="微软雅黑" panose="020B0503020204020204" charset="-122"/>
              </a:rPr>
              <a:t>macOS</a:t>
            </a:r>
            <a:r>
              <a:rPr lang="zh-CN" altLang="zh-CN" kern="100" dirty="0">
                <a:latin typeface="微软雅黑" panose="020B0503020204020204" charset="-122"/>
                <a:ea typeface="微软雅黑" panose="020B0503020204020204" charset="-122"/>
                <a:cs typeface="微软雅黑" panose="020B0503020204020204" charset="-122"/>
              </a:rPr>
              <a:t>，服务器租用开发者工具中的云函数服务器，能够基本满足项目实施要求</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：关键技术</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界面呈现：地图界面呈现，借助地图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a:t>
            </a:r>
            <a:r>
              <a:rPr lang="zh-CN" altLang="zh-CN" kern="100" dirty="0">
                <a:latin typeface="微软雅黑" panose="020B0503020204020204" charset="-122"/>
                <a:ea typeface="微软雅黑" panose="020B0503020204020204" charset="-122"/>
                <a:cs typeface="微软雅黑" panose="020B0503020204020204" charset="-122"/>
              </a:rPr>
              <a:t>通过微信</a:t>
            </a:r>
            <a:r>
              <a:rPr lang="en-US" altLang="zh-CN" kern="100" dirty="0">
                <a:latin typeface="微软雅黑" panose="020B0503020204020204" charset="-122"/>
                <a:ea typeface="微软雅黑" panose="020B0503020204020204" charset="-122"/>
                <a:cs typeface="微软雅黑" panose="020B0503020204020204" charset="-122"/>
              </a:rPr>
              <a:t>WEB</a:t>
            </a:r>
            <a:r>
              <a:rPr lang="zh-CN" altLang="zh-CN" kern="100" dirty="0">
                <a:latin typeface="微软雅黑" panose="020B0503020204020204" charset="-122"/>
                <a:ea typeface="微软雅黑" panose="020B0503020204020204" charset="-122"/>
                <a:cs typeface="微软雅黑" panose="020B0503020204020204" charset="-122"/>
              </a:rPr>
              <a:t>开发者工具自带的云函数来实现。</a:t>
            </a:r>
          </a:p>
          <a:p>
            <a:pPr marL="266700"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5</a:t>
            </a:r>
            <a:r>
              <a:rPr lang="zh-CN" altLang="zh-CN" kern="100" dirty="0">
                <a:latin typeface="微软雅黑" panose="020B0503020204020204" charset="-122"/>
                <a:ea typeface="微软雅黑" panose="020B0503020204020204" charset="-122"/>
                <a:cs typeface="微软雅黑" panose="020B0503020204020204" charset="-122"/>
              </a:rPr>
              <a:t>：开发难点</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通过地图气泡显示周边公告，同时点击气泡能够进入公告</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地图接口的地图使用要求限制</a:t>
            </a:r>
          </a:p>
          <a:p>
            <a:pPr indent="1270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smtClean="0"/>
              <a:t>3</a:t>
            </a:r>
            <a:r>
              <a:rPr lang="zh-CN" altLang="en-US" dirty="0" smtClean="0"/>
              <a:t>、项目需求规格说明报告提交情况</a:t>
            </a:r>
            <a:endParaRPr lang="zh-CN" altLang="en-US" dirty="0"/>
          </a:p>
        </p:txBody>
      </p:sp>
      <p:pic>
        <p:nvPicPr>
          <p:cNvPr id="3" name="图片 2"/>
          <p:cNvPicPr>
            <a:picLocks noChangeAspect="1"/>
          </p:cNvPicPr>
          <p:nvPr/>
        </p:nvPicPr>
        <p:blipFill>
          <a:blip r:embed="rId3"/>
          <a:stretch>
            <a:fillRect/>
          </a:stretch>
        </p:blipFill>
        <p:spPr>
          <a:xfrm>
            <a:off x="688839" y="2572067"/>
            <a:ext cx="9612255" cy="419100"/>
          </a:xfrm>
          <a:prstGeom prst="rect">
            <a:avLst/>
          </a:prstGeom>
        </p:spPr>
      </p:pic>
      <p:sp>
        <p:nvSpPr>
          <p:cNvPr id="8" name="文本框 7"/>
          <p:cNvSpPr txBox="1"/>
          <p:nvPr/>
        </p:nvSpPr>
        <p:spPr>
          <a:xfrm>
            <a:off x="647507" y="4154296"/>
            <a:ext cx="4680397" cy="369332"/>
          </a:xfrm>
          <a:prstGeom prst="rect">
            <a:avLst/>
          </a:prstGeom>
          <a:noFill/>
        </p:spPr>
        <p:txBody>
          <a:bodyPr wrap="square" rtlCol="0">
            <a:spAutoFit/>
          </a:bodyPr>
          <a:lstStyle/>
          <a:p>
            <a:r>
              <a:rPr lang="en-US" altLang="zh-CN" dirty="0" smtClean="0"/>
              <a:t>3</a:t>
            </a:r>
            <a:r>
              <a:rPr lang="zh-CN" altLang="en-US" dirty="0" smtClean="0"/>
              <a:t>、用户类别、代表：</a:t>
            </a:r>
            <a:endParaRPr lang="zh-CN" altLang="en-US" dirty="0"/>
          </a:p>
        </p:txBody>
      </p:sp>
      <p:sp>
        <p:nvSpPr>
          <p:cNvPr id="7" name="矩形 6"/>
          <p:cNvSpPr/>
          <p:nvPr/>
        </p:nvSpPr>
        <p:spPr>
          <a:xfrm>
            <a:off x="160274" y="4523554"/>
            <a:ext cx="6096000" cy="1630045"/>
          </a:xfrm>
          <a:prstGeom prst="rect">
            <a:avLst/>
          </a:prstGeom>
        </p:spPr>
        <p:txBody>
          <a:bodyPr>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Times New Roman" panose="02020603050405020304" pitchFamily="18" charset="0"/>
              </a:rPr>
              <a:t>用户类别</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indent="266700"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类型</a:t>
            </a:r>
            <a:r>
              <a:rPr lang="zh-CN" altLang="zh-CN" kern="100" dirty="0">
                <a:latin typeface="微软雅黑" panose="020B0503020204020204" charset="-122"/>
                <a:ea typeface="微软雅黑" panose="020B0503020204020204" charset="-122"/>
                <a:cs typeface="Times New Roman" panose="02020603050405020304" pitchFamily="18" charset="0"/>
              </a:rPr>
              <a:t>：广大的篮球爱好者</a:t>
            </a: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特点：通过是用该系统，能够在任何时间任何地点寻找与自己相近的球场与同竞技的球手，减少了寻找打球资源的成本，同时可以丰富以篮球为基的社交活动</a:t>
            </a:r>
          </a:p>
        </p:txBody>
      </p:sp>
      <p:sp>
        <p:nvSpPr>
          <p:cNvPr id="10" name="矩形 9"/>
          <p:cNvSpPr/>
          <p:nvPr/>
        </p:nvSpPr>
        <p:spPr>
          <a:xfrm>
            <a:off x="6430645" y="5077274"/>
            <a:ext cx="5744718" cy="1076325"/>
          </a:xfrm>
          <a:prstGeom prst="rect">
            <a:avLst/>
          </a:prstGeom>
        </p:spPr>
        <p:txBody>
          <a:bodyPr wrap="square">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代表用户</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en-US" kern="100" dirty="0" smtClean="0">
                <a:latin typeface="微软雅黑" panose="020B0503020204020204" charset="-122"/>
                <a:ea typeface="微软雅黑" panose="020B0503020204020204" charset="-122"/>
                <a:cs typeface="微软雅黑" panose="020B0503020204020204" charset="-122"/>
              </a:rPr>
              <a:t>、黄寅佐同学</a:t>
            </a:r>
            <a:endParaRPr lang="en-US" altLang="zh-CN" kern="100" dirty="0" smtClean="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2</a:t>
            </a:r>
            <a:r>
              <a:rPr lang="zh-CN" altLang="en-US" kern="100" dirty="0" smtClean="0">
                <a:latin typeface="微软雅黑" panose="020B0503020204020204" charset="-122"/>
                <a:ea typeface="微软雅黑" panose="020B0503020204020204" charset="-122"/>
                <a:cs typeface="微软雅黑" panose="020B0503020204020204" charset="-122"/>
              </a:rPr>
              <a:t>、杨枨老师</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4"/>
          <a:stretch>
            <a:fillRect/>
          </a:stretch>
        </p:blipFill>
        <p:spPr>
          <a:xfrm>
            <a:off x="5482590" y="3115945"/>
            <a:ext cx="5311140" cy="183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、项目需求文档</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31808" y="1940744"/>
            <a:ext cx="1338828" cy="369332"/>
          </a:xfrm>
          <a:prstGeom prst="rect">
            <a:avLst/>
          </a:prstGeom>
        </p:spPr>
        <p:txBody>
          <a:bodyPr wrap="none">
            <a:spAutoFit/>
          </a:bodyPr>
          <a:lstStyle/>
          <a:p>
            <a:pPr algn="just">
              <a:spcAft>
                <a:spcPts val="0"/>
              </a:spcAft>
            </a:pPr>
            <a:r>
              <a:rPr lang="zh-CN" altLang="en-US" kern="100" dirty="0" smtClean="0">
                <a:latin typeface="微软雅黑" panose="020B0503020204020204" charset="-122"/>
                <a:ea typeface="微软雅黑" panose="020B0503020204020204" charset="-122"/>
                <a:cs typeface="Times New Roman" panose="02020603050405020304" pitchFamily="18" charset="0"/>
              </a:rPr>
              <a:t>功能需求：</a:t>
            </a:r>
          </a:p>
        </p:txBody>
      </p:sp>
      <p:sp>
        <p:nvSpPr>
          <p:cNvPr id="2" name="矩形 1"/>
          <p:cNvSpPr/>
          <p:nvPr/>
        </p:nvSpPr>
        <p:spPr>
          <a:xfrm>
            <a:off x="554727" y="2644015"/>
            <a:ext cx="5480313" cy="3692525"/>
          </a:xfrm>
          <a:prstGeom prst="rect">
            <a:avLst/>
          </a:prstGeom>
        </p:spPr>
        <p:txBody>
          <a:bodyPr wrap="square">
            <a:spAutoFit/>
          </a:bodyPr>
          <a:lstStyle/>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主要</a:t>
            </a:r>
            <a:r>
              <a:rPr lang="zh-CN" altLang="en-US" kern="100" dirty="0">
                <a:latin typeface="微软雅黑" panose="020B0503020204020204" charset="-122"/>
                <a:ea typeface="微软雅黑" panose="020B0503020204020204" charset="-122"/>
                <a:cs typeface="微软雅黑" panose="020B0503020204020204" charset="-122"/>
              </a:rPr>
              <a:t>功能：提供寻找球场资源，人力资源并增加篮球社交理念的平台</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界面</a:t>
            </a:r>
            <a:r>
              <a:rPr lang="zh-CN" altLang="zh-CN" kern="100" dirty="0">
                <a:latin typeface="微软雅黑" panose="020B0503020204020204" charset="-122"/>
                <a:ea typeface="微软雅黑" panose="020B0503020204020204" charset="-122"/>
                <a:cs typeface="微软雅黑" panose="020B0503020204020204" charset="-122"/>
              </a:rPr>
              <a:t>呈现：</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地图界面呈现（杨枨老师提出）</a:t>
            </a:r>
            <a:r>
              <a:rPr lang="zh-CN" altLang="zh-CN" kern="100" dirty="0">
                <a:latin typeface="微软雅黑" panose="020B0503020204020204" charset="-122"/>
                <a:ea typeface="微软雅黑" panose="020B0503020204020204" charset="-122"/>
                <a:cs typeface="微软雅黑" panose="020B0503020204020204" charset="-122"/>
              </a:rPr>
              <a:t>，借助地图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页面</a:t>
            </a:r>
            <a:r>
              <a:rPr lang="zh-CN" altLang="zh-CN" kern="100" dirty="0">
                <a:latin typeface="微软雅黑" panose="020B0503020204020204" charset="-122"/>
                <a:ea typeface="微软雅黑" panose="020B0503020204020204" charset="-122"/>
                <a:cs typeface="微软雅黑" panose="020B0503020204020204" charset="-122"/>
              </a:rPr>
              <a:t>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用户</a:t>
            </a:r>
            <a:r>
              <a:rPr lang="zh-CN" altLang="zh-CN" kern="100" dirty="0">
                <a:latin typeface="微软雅黑" panose="020B0503020204020204" charset="-122"/>
                <a:ea typeface="微软雅黑" panose="020B0503020204020204" charset="-122"/>
                <a:cs typeface="微软雅黑" panose="020B0503020204020204" charset="-122"/>
              </a:rPr>
              <a:t>数据分析：根据用户的信息及其位置进行分析，为其推荐就近的球场及球约。通过给出的评价进行分析，展现基本评价。</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数据库</a:t>
            </a:r>
            <a:r>
              <a:rPr lang="zh-CN" altLang="zh-CN" kern="100" dirty="0">
                <a:latin typeface="微软雅黑" panose="020B0503020204020204" charset="-122"/>
                <a:ea typeface="微软雅黑" panose="020B0503020204020204" charset="-122"/>
                <a:cs typeface="微软雅黑" panose="020B0503020204020204" charset="-122"/>
              </a:rPr>
              <a:t>的操作：数据的增删改查以及对配置文件的保存和链接。</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服务器</a:t>
            </a:r>
            <a:r>
              <a:rPr lang="zh-CN" altLang="zh-CN" kern="100" dirty="0">
                <a:latin typeface="微软雅黑" panose="020B0503020204020204" charset="-122"/>
                <a:ea typeface="微软雅黑" panose="020B0503020204020204" charset="-122"/>
                <a:cs typeface="微软雅黑" panose="020B0503020204020204" charset="-122"/>
              </a:rPr>
              <a:t>与客户端的连接</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采用微信小程序开发特有的云开发，快速帮助开发者搭建开发环境。</a:t>
            </a:r>
          </a:p>
        </p:txBody>
      </p:sp>
      <p:sp>
        <p:nvSpPr>
          <p:cNvPr id="7" name="矩形 6"/>
          <p:cNvSpPr/>
          <p:nvPr/>
        </p:nvSpPr>
        <p:spPr>
          <a:xfrm>
            <a:off x="6771423" y="1834182"/>
            <a:ext cx="1800493" cy="369332"/>
          </a:xfrm>
          <a:prstGeom prst="rect">
            <a:avLst/>
          </a:prstGeom>
        </p:spPr>
        <p:txBody>
          <a:bodyPr wrap="none">
            <a:spAutoFit/>
          </a:bodyPr>
          <a:lstStyle/>
          <a:p>
            <a:pPr algn="just">
              <a:spcAft>
                <a:spcPts val="0"/>
              </a:spcAft>
            </a:pPr>
            <a:r>
              <a:rPr lang="zh-CN" altLang="en-US" kern="100" smtClean="0">
                <a:latin typeface="微软雅黑" panose="020B0503020204020204" charset="-122"/>
                <a:ea typeface="微软雅黑" panose="020B0503020204020204" charset="-122"/>
                <a:cs typeface="Times New Roman" panose="02020603050405020304" pitchFamily="18" charset="0"/>
              </a:rPr>
              <a:t>非功能的需求：</a:t>
            </a:r>
            <a:endParaRPr lang="zh-CN" altLang="en-US" kern="100" dirty="0" smtClean="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6749940" y="2644015"/>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硬件环境：可安装微信的任意移动终端</a:t>
            </a:r>
          </a:p>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支持环境：微信小程序</a:t>
            </a:r>
          </a:p>
        </p:txBody>
      </p:sp>
      <p:sp>
        <p:nvSpPr>
          <p:cNvPr id="9" name="矩形 8"/>
          <p:cNvSpPr/>
          <p:nvPr/>
        </p:nvSpPr>
        <p:spPr>
          <a:xfrm>
            <a:off x="6749940" y="3429000"/>
            <a:ext cx="5064543" cy="1198880"/>
          </a:xfrm>
          <a:prstGeom prst="rect">
            <a:avLst/>
          </a:prstGeom>
        </p:spPr>
        <p:txBody>
          <a:bodyPr wrap="square">
            <a:spAutoFit/>
          </a:bodyPr>
          <a:lstStyle/>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a:t>
            </a:r>
            <a:r>
              <a:rPr lang="zh-CN" altLang="zh-CN" kern="100" dirty="0">
                <a:latin typeface="微软雅黑" panose="020B0503020204020204" charset="-122"/>
                <a:ea typeface="微软雅黑" panose="020B0503020204020204" charset="-122"/>
                <a:cs typeface="微软雅黑" panose="020B0503020204020204" charset="-122"/>
              </a:rPr>
              <a:t>期限：</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个月</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所</a:t>
            </a:r>
            <a:r>
              <a:rPr lang="zh-CN" altLang="zh-CN" kern="100" dirty="0">
                <a:latin typeface="微软雅黑" panose="020B0503020204020204" charset="-122"/>
                <a:ea typeface="微软雅黑" panose="020B0503020204020204" charset="-122"/>
                <a:cs typeface="微软雅黑" panose="020B0503020204020204" charset="-122"/>
              </a:rPr>
              <a:t>采用的方法和技术：采用的地图接口可能在开发过程中有一定限制，小组人员的开发经验不足</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经费限制：无投资方，小组人员自己负担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、界面原型</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26720" y="1811277"/>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a:t>
            </a:r>
            <a:r>
              <a:rPr lang="en-US" altLang="zh-CN" kern="100" dirty="0">
                <a:latin typeface="微软雅黑" panose="020B0503020204020204" charset="-122"/>
                <a:ea typeface="微软雅黑" panose="020B0503020204020204" charset="-122"/>
                <a:cs typeface="微软雅黑" panose="020B0503020204020204" charset="-122"/>
              </a:rPr>
              <a:t>UI</a:t>
            </a:r>
            <a:r>
              <a:rPr lang="zh-CN" altLang="zh-CN" kern="100" dirty="0">
                <a:latin typeface="微软雅黑" panose="020B0503020204020204" charset="-122"/>
                <a:ea typeface="微软雅黑" panose="020B0503020204020204" charset="-122"/>
                <a:cs typeface="微软雅黑" panose="020B0503020204020204" charset="-122"/>
              </a:rPr>
              <a:t>界面</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探索</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27" y="2589466"/>
            <a:ext cx="2865120" cy="39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6698" y="2052962"/>
            <a:ext cx="877163" cy="369332"/>
          </a:xfrm>
          <a:prstGeom prst="rect">
            <a:avLst/>
          </a:prstGeom>
        </p:spPr>
        <p:txBody>
          <a:bodyPr wrap="none">
            <a:spAutoFit/>
          </a:bodyPr>
          <a:lstStyle/>
          <a:p>
            <a:pPr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约球</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2589466"/>
            <a:ext cx="3147187" cy="39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144586"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我</a:t>
            </a:r>
            <a:r>
              <a:rPr lang="zh-CN" altLang="zh-CN" kern="100" dirty="0" smtClean="0">
                <a:latin typeface="微软雅黑" panose="020B0503020204020204" charset="-122"/>
                <a:ea typeface="微软雅黑" panose="020B0503020204020204" charset="-122"/>
                <a:cs typeface="Times New Roman" panose="02020603050405020304" pitchFamily="18" charset="0"/>
              </a:rPr>
              <a:t>的</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753" y="2589466"/>
            <a:ext cx="2986735" cy="392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98780"/>
          </a:xfrm>
          <a:prstGeom prst="rect">
            <a:avLst/>
          </a:prstGeom>
          <a:noFill/>
        </p:spPr>
        <p:txBody>
          <a:bodyPr wrap="square" rtlCol="0">
            <a:spAutoFit/>
          </a:bodyPr>
          <a:lstStyle/>
          <a:p>
            <a:r>
              <a:rPr lang="en-US" altLang="zh-CN" sz="2000" b="1" dirty="0" smtClean="0">
                <a:latin typeface="微软雅黑" panose="020B0503020204020204" charset="-122"/>
                <a:ea typeface="微软雅黑" panose="020B0503020204020204" charset="-122"/>
                <a:cs typeface="微软雅黑" panose="020B0503020204020204" charset="-122"/>
              </a:rPr>
              <a:t>3</a:t>
            </a:r>
            <a:r>
              <a:rPr lang="zh-CN" altLang="en-US" sz="2000" b="1" dirty="0" smtClean="0">
                <a:latin typeface="微软雅黑" panose="020B0503020204020204" charset="-122"/>
                <a:ea typeface="微软雅黑" panose="020B0503020204020204" charset="-122"/>
                <a:cs typeface="微软雅黑" panose="020B0503020204020204" charset="-122"/>
              </a:rPr>
              <a:t>、界面原型</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3850910" y="1317174"/>
            <a:ext cx="1960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该篮球场</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60" y="1802765"/>
            <a:ext cx="3702050" cy="45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10072" y="1316877"/>
            <a:ext cx="1452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发起</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1842770"/>
            <a:ext cx="3155315"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24576"/>
            <a:ext cx="4680397" cy="369332"/>
          </a:xfrm>
          <a:prstGeom prst="rect">
            <a:avLst/>
          </a:prstGeom>
          <a:noFill/>
        </p:spPr>
        <p:txBody>
          <a:bodyPr wrap="square" rtlCol="0">
            <a:spAutoFit/>
          </a:bodyPr>
          <a:lstStyle/>
          <a:p>
            <a:r>
              <a:rPr lang="en-US" altLang="zh-CN" dirty="0" smtClean="0"/>
              <a:t>3</a:t>
            </a:r>
            <a:r>
              <a:rPr lang="zh-CN" altLang="en-US" dirty="0" smtClean="0"/>
              <a:t>、界面原型</a:t>
            </a:r>
            <a:endParaRPr lang="zh-CN" altLang="en-US" dirty="0"/>
          </a:p>
        </p:txBody>
      </p:sp>
      <p:sp>
        <p:nvSpPr>
          <p:cNvPr id="3" name="文本框 2"/>
          <p:cNvSpPr txBox="1"/>
          <p:nvPr/>
        </p:nvSpPr>
        <p:spPr>
          <a:xfrm>
            <a:off x="2067852" y="2513936"/>
            <a:ext cx="2374316" cy="2031325"/>
          </a:xfrm>
          <a:prstGeom prst="rect">
            <a:avLst/>
          </a:prstGeom>
          <a:noFill/>
        </p:spPr>
        <p:txBody>
          <a:bodyPr wrap="square" rtlCol="0">
            <a:spAutoFit/>
          </a:bodyPr>
          <a:lstStyle/>
          <a:p>
            <a:r>
              <a:rPr lang="zh-CN" altLang="en-US" dirty="0" smtClean="0"/>
              <a:t>用户黄同学确认后的反馈：</a:t>
            </a:r>
            <a:r>
              <a:rPr lang="en-US" altLang="zh-CN" dirty="0" smtClean="0"/>
              <a:t>UI</a:t>
            </a:r>
            <a:r>
              <a:rPr lang="zh-CN" altLang="en-US" dirty="0" smtClean="0"/>
              <a:t>界面色彩安排得当，画面简洁不繁琐，符合他的要求，就是他希望能够将我的界面更加简洁，修改后如右：</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575" y="836930"/>
            <a:ext cx="3884930" cy="5767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en-US" altLang="zh-CN" dirty="0" smtClean="0"/>
              <a:t>E-R</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 name="对象 -2147482591"/>
          <p:cNvGraphicFramePr>
            <a:graphicFrameLocks noChangeAspect="1"/>
          </p:cNvGraphicFramePr>
          <p:nvPr/>
        </p:nvGraphicFramePr>
        <p:xfrm>
          <a:off x="2417445" y="1296035"/>
          <a:ext cx="8690610" cy="5050790"/>
        </p:xfrm>
        <a:graphic>
          <a:graphicData uri="http://schemas.openxmlformats.org/presentationml/2006/ole">
            <mc:AlternateContent xmlns:mc="http://schemas.openxmlformats.org/markup-compatibility/2006">
              <mc:Choice xmlns:v="urn:schemas-microsoft-com:vml" Requires="v">
                <p:oleObj spid="_x0000_s3081" r:id="rId4" imgW="6626225" imgH="4147185" progId="Visio.Drawing.15">
                  <p:embed/>
                </p:oleObj>
              </mc:Choice>
              <mc:Fallback>
                <p:oleObj r:id="rId4" imgW="6626225" imgH="4147185" progId="Visio.Drawing.15">
                  <p:embed/>
                  <p:pic>
                    <p:nvPicPr>
                      <p:cNvPr id="0" name="图片 3075"/>
                      <p:cNvPicPr/>
                      <p:nvPr/>
                    </p:nvPicPr>
                    <p:blipFill>
                      <a:blip r:embed="rId5"/>
                      <a:stretch>
                        <a:fillRect/>
                      </a:stretch>
                    </p:blipFill>
                    <p:spPr>
                      <a:xfrm>
                        <a:off x="2417445" y="1296035"/>
                        <a:ext cx="8690610" cy="50507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2"/>
          <p:cNvSpPr txBox="1"/>
          <p:nvPr/>
        </p:nvSpPr>
        <p:spPr>
          <a:xfrm>
            <a:off x="2988310" y="2918460"/>
            <a:ext cx="6215380" cy="2682240"/>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indent="266700"/>
            <a:r>
              <a:rPr lang="zh-CN" altLang="en-US"/>
              <a:t>名字：球场数据</a:t>
            </a:r>
          </a:p>
          <a:p>
            <a:pPr indent="266700"/>
            <a:r>
              <a:rPr lang="zh-CN" altLang="en-US"/>
              <a:t>别名：球场信息</a:t>
            </a:r>
          </a:p>
          <a:p>
            <a:pPr indent="266700"/>
            <a:r>
              <a:rPr lang="zh-CN" altLang="en-US"/>
              <a:t>描述：每位发起者创建的且参与者可见的储存球场信息的数据集</a:t>
            </a:r>
          </a:p>
          <a:p>
            <a:pPr indent="266700"/>
            <a:r>
              <a:rPr lang="zh-CN" altLang="en-US"/>
              <a:t>定义：球场数据=球场数据库自生成id+创建者数据库自生成id+日期+详情地址+备注+球场计数+经度+纬度+限制人数+已加入人数+时间</a:t>
            </a:r>
          </a:p>
          <a:p>
            <a:pPr indent="266700"/>
            <a:r>
              <a:rPr lang="zh-CN" altLang="en-US"/>
              <a:t>位置：在首页地图可见</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50909" y="1888057"/>
            <a:ext cx="1415772" cy="830997"/>
          </a:xfrm>
          <a:prstGeom prst="rect">
            <a:avLst/>
          </a:prstGeom>
        </p:spPr>
        <p:txBody>
          <a:bodyPr wrap="none">
            <a:spAutoFit/>
          </a:bodyPr>
          <a:lstStyle/>
          <a:p>
            <a:pPr algn="ctr"/>
            <a:r>
              <a:rPr lang="zh-CN" altLang="en-US" sz="4800" b="1" dirty="0">
                <a:solidFill>
                  <a:schemeClr val="bg1"/>
                </a:solidFill>
                <a:latin typeface="+mj-lt"/>
              </a:rPr>
              <a:t>目录</a:t>
            </a:r>
            <a:endParaRPr lang="en-US" altLang="zh-CN" sz="4800" b="1" dirty="0">
              <a:solidFill>
                <a:schemeClr val="bg1"/>
              </a:solidFill>
              <a:latin typeface="+mj-lt"/>
            </a:endParaRPr>
          </a:p>
        </p:txBody>
      </p:sp>
      <p:sp>
        <p:nvSpPr>
          <p:cNvPr id="24" name="文本框 23"/>
          <p:cNvSpPr txBox="1"/>
          <p:nvPr/>
        </p:nvSpPr>
        <p:spPr>
          <a:xfrm>
            <a:off x="2197569" y="3018825"/>
            <a:ext cx="3898431" cy="398780"/>
          </a:xfrm>
          <a:prstGeom prst="rect">
            <a:avLst/>
          </a:prstGeom>
          <a:noFill/>
        </p:spPr>
        <p:txBody>
          <a:bodyPr wrap="square" rtlCol="0">
            <a:spAutoFit/>
          </a:bodyPr>
          <a:lstStyle/>
          <a:p>
            <a:r>
              <a:rPr lang="en-US" altLang="zh-CN" sz="2000" dirty="0">
                <a:solidFill>
                  <a:schemeClr val="accent4"/>
                </a:solidFill>
              </a:rPr>
              <a:t>01 </a:t>
            </a:r>
            <a:r>
              <a:rPr lang="zh-CN" altLang="en-US" sz="2000" dirty="0" smtClean="0">
                <a:solidFill>
                  <a:schemeClr val="accent4"/>
                </a:solidFill>
              </a:rPr>
              <a:t>项目进度表及实现情况</a:t>
            </a:r>
          </a:p>
        </p:txBody>
      </p:sp>
      <p:sp>
        <p:nvSpPr>
          <p:cNvPr id="25" name="文本框 24"/>
          <p:cNvSpPr txBox="1"/>
          <p:nvPr/>
        </p:nvSpPr>
        <p:spPr>
          <a:xfrm>
            <a:off x="2176517" y="3487414"/>
            <a:ext cx="2100255" cy="400110"/>
          </a:xfrm>
          <a:prstGeom prst="rect">
            <a:avLst/>
          </a:prstGeom>
          <a:noFill/>
        </p:spPr>
        <p:txBody>
          <a:bodyPr wrap="none" rtlCol="0">
            <a:spAutoFit/>
          </a:bodyPr>
          <a:lstStyle/>
          <a:p>
            <a:r>
              <a:rPr lang="en-US" altLang="zh-CN" sz="2000" dirty="0">
                <a:solidFill>
                  <a:schemeClr val="accent4"/>
                </a:solidFill>
              </a:rPr>
              <a:t>02 </a:t>
            </a:r>
            <a:r>
              <a:rPr lang="zh-CN" altLang="en-US" sz="2000" dirty="0" smtClean="0">
                <a:solidFill>
                  <a:schemeClr val="accent4"/>
                </a:solidFill>
              </a:rPr>
              <a:t>文档完成情况</a:t>
            </a:r>
            <a:endParaRPr lang="zh-CN" altLang="en-US" sz="2000" dirty="0">
              <a:solidFill>
                <a:schemeClr val="accent4"/>
              </a:solidFill>
            </a:endParaRPr>
          </a:p>
        </p:txBody>
      </p:sp>
      <p:cxnSp>
        <p:nvCxnSpPr>
          <p:cNvPr id="47" name="直接连接符 46"/>
          <p:cNvCxnSpPr/>
          <p:nvPr/>
        </p:nvCxnSpPr>
        <p:spPr>
          <a:xfrm>
            <a:off x="2260407" y="2820974"/>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197569" y="3978418"/>
            <a:ext cx="2354044" cy="400110"/>
          </a:xfrm>
          <a:prstGeom prst="rect">
            <a:avLst/>
          </a:prstGeom>
        </p:spPr>
        <p:txBody>
          <a:bodyPr wrap="square">
            <a:spAutoFit/>
          </a:bodyPr>
          <a:lstStyle/>
          <a:p>
            <a:r>
              <a:rPr lang="en-US" altLang="zh-CN" sz="2000" dirty="0" smtClean="0">
                <a:solidFill>
                  <a:schemeClr val="accent4"/>
                </a:solidFill>
              </a:rPr>
              <a:t>03 </a:t>
            </a:r>
            <a:r>
              <a:rPr lang="zh-CN" altLang="en-US" sz="2000" dirty="0" smtClean="0">
                <a:solidFill>
                  <a:schemeClr val="accent4"/>
                </a:solidFill>
              </a:rPr>
              <a:t>测试情况及结果</a:t>
            </a:r>
            <a:endParaRPr lang="zh-CN" altLang="en-US" sz="2000" dirty="0">
              <a:solidFill>
                <a:schemeClr val="accent4"/>
              </a:solidFill>
            </a:endParaRPr>
          </a:p>
        </p:txBody>
      </p:sp>
      <p:sp>
        <p:nvSpPr>
          <p:cNvPr id="20" name="矩形 19"/>
          <p:cNvSpPr/>
          <p:nvPr/>
        </p:nvSpPr>
        <p:spPr>
          <a:xfrm>
            <a:off x="2176517" y="4421549"/>
            <a:ext cx="1749656" cy="400110"/>
          </a:xfrm>
          <a:prstGeom prst="rect">
            <a:avLst/>
          </a:prstGeom>
        </p:spPr>
        <p:txBody>
          <a:bodyPr wrap="square">
            <a:spAutoFit/>
          </a:bodyPr>
          <a:lstStyle/>
          <a:p>
            <a:r>
              <a:rPr lang="en-US" altLang="zh-CN" sz="2000" dirty="0" smtClean="0">
                <a:solidFill>
                  <a:schemeClr val="accent4"/>
                </a:solidFill>
              </a:rPr>
              <a:t>04 </a:t>
            </a:r>
            <a:r>
              <a:rPr lang="zh-CN" altLang="en-US" sz="2000" dirty="0" smtClean="0">
                <a:solidFill>
                  <a:schemeClr val="accent4"/>
                </a:solidFill>
              </a:rPr>
              <a:t>用户手册</a:t>
            </a:r>
            <a:endParaRPr lang="zh-CN" altLang="en-US" sz="2000" dirty="0">
              <a:solidFill>
                <a:schemeClr val="accent4"/>
              </a:solidFill>
            </a:endParaRPr>
          </a:p>
        </p:txBody>
      </p:sp>
      <p:sp>
        <p:nvSpPr>
          <p:cNvPr id="21" name="矩形 20"/>
          <p:cNvSpPr/>
          <p:nvPr/>
        </p:nvSpPr>
        <p:spPr>
          <a:xfrm>
            <a:off x="2176517" y="5355684"/>
            <a:ext cx="1749656" cy="400110"/>
          </a:xfrm>
          <a:prstGeom prst="rect">
            <a:avLst/>
          </a:prstGeom>
        </p:spPr>
        <p:txBody>
          <a:bodyPr wrap="square">
            <a:spAutoFit/>
          </a:bodyPr>
          <a:lstStyle/>
          <a:p>
            <a:r>
              <a:rPr lang="en-US" altLang="zh-CN" sz="2000" dirty="0" smtClean="0">
                <a:solidFill>
                  <a:schemeClr val="accent4"/>
                </a:solidFill>
              </a:rPr>
              <a:t>06 </a:t>
            </a:r>
            <a:r>
              <a:rPr lang="zh-CN" altLang="en-US" sz="2000" dirty="0">
                <a:solidFill>
                  <a:schemeClr val="accent4"/>
                </a:solidFill>
              </a:rPr>
              <a:t>参考资料</a:t>
            </a:r>
          </a:p>
        </p:txBody>
      </p:sp>
      <p:sp>
        <p:nvSpPr>
          <p:cNvPr id="22" name="矩形 21"/>
          <p:cNvSpPr/>
          <p:nvPr/>
        </p:nvSpPr>
        <p:spPr>
          <a:xfrm>
            <a:off x="2176517" y="5848726"/>
            <a:ext cx="1749656" cy="400110"/>
          </a:xfrm>
          <a:prstGeom prst="rect">
            <a:avLst/>
          </a:prstGeom>
        </p:spPr>
        <p:txBody>
          <a:bodyPr wrap="square">
            <a:spAutoFit/>
          </a:bodyPr>
          <a:lstStyle/>
          <a:p>
            <a:r>
              <a:rPr lang="en-US" altLang="zh-CN" sz="2000" dirty="0" smtClean="0">
                <a:solidFill>
                  <a:schemeClr val="accent4"/>
                </a:solidFill>
              </a:rPr>
              <a:t>07 </a:t>
            </a:r>
            <a:r>
              <a:rPr lang="zh-CN" altLang="en-US" sz="2000" dirty="0" smtClean="0">
                <a:solidFill>
                  <a:schemeClr val="accent4"/>
                </a:solidFill>
              </a:rPr>
              <a:t>绩效评价</a:t>
            </a:r>
            <a:endParaRPr lang="zh-CN" altLang="en-US" sz="2000" dirty="0">
              <a:solidFill>
                <a:schemeClr val="accent4"/>
              </a:solidFill>
            </a:endParaRPr>
          </a:p>
        </p:txBody>
      </p:sp>
      <p:sp>
        <p:nvSpPr>
          <p:cNvPr id="10" name="矩形 9"/>
          <p:cNvSpPr/>
          <p:nvPr/>
        </p:nvSpPr>
        <p:spPr>
          <a:xfrm>
            <a:off x="2176517" y="4912553"/>
            <a:ext cx="1749656" cy="400110"/>
          </a:xfrm>
          <a:prstGeom prst="rect">
            <a:avLst/>
          </a:prstGeom>
        </p:spPr>
        <p:txBody>
          <a:bodyPr wrap="square">
            <a:spAutoFit/>
          </a:bodyPr>
          <a:lstStyle/>
          <a:p>
            <a:r>
              <a:rPr lang="en-US" altLang="zh-CN" sz="2000" dirty="0" smtClean="0">
                <a:solidFill>
                  <a:schemeClr val="accent4"/>
                </a:solidFill>
              </a:rPr>
              <a:t>05 </a:t>
            </a:r>
            <a:r>
              <a:rPr lang="zh-CN" altLang="en-US" sz="2000" dirty="0" smtClean="0">
                <a:solidFill>
                  <a:schemeClr val="accent4"/>
                </a:solidFill>
              </a:rPr>
              <a:t>项目总结</a:t>
            </a:r>
            <a:endParaRPr lang="zh-CN" altLang="en-US" sz="2000"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4"/>
          <p:cNvSpPr txBox="1">
            <a:spLocks noChangeArrowheads="1"/>
          </p:cNvSpPr>
          <p:nvPr/>
        </p:nvSpPr>
        <p:spPr bwMode="auto">
          <a:xfrm>
            <a:off x="676258" y="3098147"/>
            <a:ext cx="4558866"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名字：球场地理位置（经纬度）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latitude/longtitude</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描述：由每位发起者输入的具体球场位置，由腾讯地图自动生成的经纬度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定义：球场地理位置</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字符</a:t>
            </a:r>
            <a:r>
              <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30</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4000" b="0" i="0" u="none" strike="noStrike" cap="none" normalizeH="0" baseline="0" smtClean="0">
              <a:ln>
                <a:noFill/>
              </a:ln>
              <a:solidFill>
                <a:schemeClr val="tx1"/>
              </a:solidFill>
              <a:effectLst/>
              <a:latin typeface="Arial" panose="020B0604020202020204" pitchFamily="34" charset="0"/>
            </a:endParaRPr>
          </a:p>
        </p:txBody>
      </p:sp>
      <p:sp>
        <p:nvSpPr>
          <p:cNvPr id="9" name="Text Box 3"/>
          <p:cNvSpPr txBox="1">
            <a:spLocks noChangeArrowheads="1"/>
          </p:cNvSpPr>
          <p:nvPr/>
        </p:nvSpPr>
        <p:spPr bwMode="auto">
          <a:xfrm>
            <a:off x="5430502" y="3098147"/>
            <a:ext cx="6066553"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名字：限制人数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描述：用于限制参与者人数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数字</a:t>
            </a:r>
            <a:r>
              <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9"/>
          <p:cNvSpPr txBox="1">
            <a:spLocks noChangeArrowheads="1"/>
          </p:cNvSpPr>
          <p:nvPr/>
        </p:nvSpPr>
        <p:spPr bwMode="auto">
          <a:xfrm>
            <a:off x="554726" y="3137581"/>
            <a:ext cx="4895097"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名字：个人信息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INDIVIDUAL INFORMATION</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描述：用于说明个人的各项信息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定义：个人信息</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微信自生成数据记录</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微信自生成用户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用户头像</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城市</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国家</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常用位置</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性别</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身高</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昵称</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外号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语言</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所在地址微信自生成</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省份</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+sym+</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位置：我的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群组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探索</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约球</a:t>
            </a:r>
          </a:p>
        </p:txBody>
      </p:sp>
      <p:sp>
        <p:nvSpPr>
          <p:cNvPr id="7" name="文本框 10"/>
          <p:cNvSpPr txBox="1">
            <a:spLocks noChangeArrowheads="1"/>
          </p:cNvSpPr>
          <p:nvPr/>
        </p:nvSpPr>
        <p:spPr bwMode="auto">
          <a:xfrm>
            <a:off x="6623994" y="3137580"/>
            <a:ext cx="4482918"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名字：身高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别名：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描述：用于说明个人的身高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体重（单位：</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cm/kg</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定义：身高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=2{</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数字</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rPr>
              <a:t>}</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3</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位置：个人信息</a:t>
            </a:r>
            <a:endParaRPr kumimoji="0" lang="zh-CN" altLang="zh-CN" sz="4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3"/>
          <p:cNvSpPr txBox="1">
            <a:spLocks noChangeArrowheads="1"/>
          </p:cNvSpPr>
          <p:nvPr/>
        </p:nvSpPr>
        <p:spPr bwMode="auto">
          <a:xfrm>
            <a:off x="2901950" y="2673985"/>
            <a:ext cx="3441700" cy="253555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名字：用户状态识别</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lang="en-US" altLang="zh-CN" sz="1600" smtClean="0">
                <a:ln>
                  <a:noFill/>
                </a:ln>
                <a:effectLst/>
                <a:latin typeface="等线" panose="02010600030101010101" charset="-122"/>
                <a:ea typeface="等线" panose="02010600030101010101" charset="-122"/>
                <a:sym typeface="+mn-ea"/>
              </a:rPr>
              <a:t>sym</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描述：用于说明该用户当前状态</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sym=[0/1/2]</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备注：0是没有加入/创建任何公告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1作为创建者创建了公告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2作为加入者加入了公告</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
        <p:nvSpPr>
          <p:cNvPr id="2" name="文本框 13"/>
          <p:cNvSpPr txBox="1">
            <a:spLocks noChangeArrowheads="1"/>
          </p:cNvSpPr>
          <p:nvPr/>
        </p:nvSpPr>
        <p:spPr bwMode="auto">
          <a:xfrm>
            <a:off x="7430770" y="2762250"/>
            <a:ext cx="3293745" cy="234378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名字：常用位置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描述：用于说明个人擅长的球场位置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定义：常用位置</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=[C/PF/SF/SG/PG]</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4</a:t>
            </a:r>
            <a:r>
              <a:rPr lang="zh-CN" altLang="en-US" dirty="0" smtClean="0"/>
              <a:t>、总体设计文件提交情况</a:t>
            </a:r>
            <a:endParaRPr lang="zh-CN" altLang="en-US" dirty="0"/>
          </a:p>
        </p:txBody>
      </p:sp>
      <p:pic>
        <p:nvPicPr>
          <p:cNvPr id="6" name="图片 5"/>
          <p:cNvPicPr>
            <a:picLocks noChangeAspect="1"/>
          </p:cNvPicPr>
          <p:nvPr/>
        </p:nvPicPr>
        <p:blipFill>
          <a:blip r:embed="rId3"/>
          <a:stretch>
            <a:fillRect/>
          </a:stretch>
        </p:blipFill>
        <p:spPr>
          <a:xfrm>
            <a:off x="316992" y="2613508"/>
            <a:ext cx="11602552" cy="390525"/>
          </a:xfrm>
          <a:prstGeom prst="rect">
            <a:avLst/>
          </a:prstGeom>
        </p:spPr>
      </p:pic>
      <p:pic>
        <p:nvPicPr>
          <p:cNvPr id="3" name="图片 2"/>
          <p:cNvPicPr>
            <a:picLocks noChangeAspect="1"/>
          </p:cNvPicPr>
          <p:nvPr/>
        </p:nvPicPr>
        <p:blipFill>
          <a:blip r:embed="rId4"/>
          <a:stretch>
            <a:fillRect/>
          </a:stretch>
        </p:blipFill>
        <p:spPr>
          <a:xfrm>
            <a:off x="2331720" y="3530600"/>
            <a:ext cx="7914640" cy="244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H</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43200" y="1463655"/>
          <a:ext cx="8680704" cy="4668362"/>
        </p:xfrm>
        <a:graphic>
          <a:graphicData uri="http://schemas.openxmlformats.org/presentationml/2006/ole">
            <mc:AlternateContent xmlns:mc="http://schemas.openxmlformats.org/markup-compatibility/2006">
              <mc:Choice xmlns:v="urn:schemas-microsoft-com:vml" Requires="v">
                <p:oleObj spid="_x0000_s49168" name="Visio" r:id="rId4" imgW="7946390" imgH="3142615" progId="Visio.Drawing.15">
                  <p:embed/>
                </p:oleObj>
              </mc:Choice>
              <mc:Fallback>
                <p:oleObj name="Visio" r:id="rId4" imgW="7946390" imgH="31426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463655"/>
                        <a:ext cx="8680704" cy="46683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PIO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50" name="组合 9"/>
          <p:cNvGrpSpPr/>
          <p:nvPr/>
        </p:nvGrpSpPr>
        <p:grpSpPr>
          <a:xfrm>
            <a:off x="4463415" y="90805"/>
            <a:ext cx="6743700" cy="6486525"/>
            <a:chOff x="5097" y="732"/>
            <a:chExt cx="6057" cy="8231"/>
          </a:xfrm>
        </p:grpSpPr>
        <p:sp>
          <p:nvSpPr>
            <p:cNvPr id="1073742851" name="文本框 1"/>
            <p:cNvSpPr txBox="1"/>
            <p:nvPr/>
          </p:nvSpPr>
          <p:spPr>
            <a:xfrm>
              <a:off x="5097" y="732"/>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模块：编辑公告       日期：20190421</a:t>
              </a:r>
            </a:p>
            <a:p>
              <a:r>
                <a:rPr lang="zh-CN" altLang="en-US"/>
                <a:t>编号：1.1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52" name="文本框 2"/>
            <p:cNvSpPr txBox="1"/>
            <p:nvPr/>
          </p:nvSpPr>
          <p:spPr>
            <a:xfrm>
              <a:off x="5553" y="2088"/>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被调用：建立公告</a:t>
              </a:r>
            </a:p>
            <a:p>
              <a:endParaRPr lang="zh-CN" altLang="en-US"/>
            </a:p>
          </p:txBody>
        </p:sp>
        <p:sp>
          <p:nvSpPr>
            <p:cNvPr id="1073742853" name="文本框 3"/>
            <p:cNvSpPr txBox="1"/>
            <p:nvPr/>
          </p:nvSpPr>
          <p:spPr>
            <a:xfrm>
              <a:off x="8469" y="2016"/>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调用：修改公告信息、添加公告信息、删除公告</a:t>
              </a:r>
            </a:p>
            <a:p>
              <a:endParaRPr lang="zh-CN" altLang="en-US"/>
            </a:p>
          </p:txBody>
        </p:sp>
        <p:sp>
          <p:nvSpPr>
            <p:cNvPr id="1073742854" name="文本框 4"/>
            <p:cNvSpPr txBox="1"/>
            <p:nvPr/>
          </p:nvSpPr>
          <p:spPr>
            <a:xfrm>
              <a:off x="5541" y="3180"/>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输入：球场信息、人员要求</a:t>
              </a:r>
            </a:p>
            <a:p>
              <a:endParaRPr lang="zh-CN" altLang="en-US"/>
            </a:p>
          </p:txBody>
        </p:sp>
        <p:sp>
          <p:nvSpPr>
            <p:cNvPr id="1073742855" name="文本框 5"/>
            <p:cNvSpPr txBox="1"/>
            <p:nvPr/>
          </p:nvSpPr>
          <p:spPr>
            <a:xfrm>
              <a:off x="8481" y="3216"/>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输出：更新后的公告</a:t>
              </a:r>
            </a:p>
            <a:p>
              <a:endParaRPr lang="zh-CN" altLang="en-US"/>
            </a:p>
          </p:txBody>
        </p:sp>
        <p:sp>
          <p:nvSpPr>
            <p:cNvPr id="1073742856" name="文本框 6"/>
            <p:cNvSpPr txBox="1"/>
            <p:nvPr/>
          </p:nvSpPr>
          <p:spPr>
            <a:xfrm>
              <a:off x="5541" y="4308"/>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处理：建立公告者进入该功能模块，可对日期、起讫时间、活动地点、报名人数、活动修改进行编辑或直接删除公告。</a:t>
              </a:r>
            </a:p>
            <a:p>
              <a:endParaRPr lang="zh-CN" altLang="en-US"/>
            </a:p>
          </p:txBody>
        </p:sp>
        <p:sp>
          <p:nvSpPr>
            <p:cNvPr id="1073742857" name="文本框 7"/>
            <p:cNvSpPr txBox="1"/>
            <p:nvPr/>
          </p:nvSpPr>
          <p:spPr>
            <a:xfrm>
              <a:off x="5529" y="6792"/>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PIO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68" name="组合 23"/>
          <p:cNvGrpSpPr/>
          <p:nvPr/>
        </p:nvGrpSpPr>
        <p:grpSpPr>
          <a:xfrm>
            <a:off x="4705985" y="-149225"/>
            <a:ext cx="6465570" cy="6818630"/>
            <a:chOff x="3084" y="18936"/>
            <a:chExt cx="6056" cy="8230"/>
          </a:xfrm>
        </p:grpSpPr>
        <p:sp>
          <p:nvSpPr>
            <p:cNvPr id="1073742869" name="文本框 1"/>
            <p:cNvSpPr txBox="1"/>
            <p:nvPr/>
          </p:nvSpPr>
          <p:spPr>
            <a:xfrm>
              <a:off x="3084" y="18936"/>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模块：输入地址       日期：20190421</a:t>
              </a:r>
            </a:p>
            <a:p>
              <a:r>
                <a:rPr lang="zh-CN" altLang="en-US"/>
                <a:t>编号：2.1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70" name="文本框 2"/>
            <p:cNvSpPr txBox="1"/>
            <p:nvPr/>
          </p:nvSpPr>
          <p:spPr>
            <a:xfrm>
              <a:off x="3540" y="20292"/>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被调用：无</a:t>
              </a:r>
            </a:p>
            <a:p>
              <a:endParaRPr lang="zh-CN" altLang="en-US"/>
            </a:p>
          </p:txBody>
        </p:sp>
        <p:sp>
          <p:nvSpPr>
            <p:cNvPr id="1073742871" name="文本框 3"/>
            <p:cNvSpPr txBox="1"/>
            <p:nvPr/>
          </p:nvSpPr>
          <p:spPr>
            <a:xfrm>
              <a:off x="6456" y="20220"/>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调用：无</a:t>
              </a:r>
            </a:p>
            <a:p>
              <a:endParaRPr lang="zh-CN" altLang="en-US"/>
            </a:p>
          </p:txBody>
        </p:sp>
        <p:sp>
          <p:nvSpPr>
            <p:cNvPr id="1073742872" name="文本框 4"/>
            <p:cNvSpPr txBox="1"/>
            <p:nvPr/>
          </p:nvSpPr>
          <p:spPr>
            <a:xfrm>
              <a:off x="3528" y="21384"/>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输入：球场模糊或完整地址</a:t>
              </a:r>
            </a:p>
            <a:p>
              <a:endParaRPr lang="zh-CN" altLang="en-US"/>
            </a:p>
          </p:txBody>
        </p:sp>
        <p:sp>
          <p:nvSpPr>
            <p:cNvPr id="1073742873" name="文本框 5"/>
            <p:cNvSpPr txBox="1"/>
            <p:nvPr/>
          </p:nvSpPr>
          <p:spPr>
            <a:xfrm>
              <a:off x="6468" y="21420"/>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输出：所寻地址附近球场气泡</a:t>
              </a:r>
            </a:p>
            <a:p>
              <a:endParaRPr lang="zh-CN" altLang="en-US"/>
            </a:p>
          </p:txBody>
        </p:sp>
        <p:sp>
          <p:nvSpPr>
            <p:cNvPr id="1073742874" name="文本框 6"/>
            <p:cNvSpPr txBox="1"/>
            <p:nvPr/>
          </p:nvSpPr>
          <p:spPr>
            <a:xfrm>
              <a:off x="3528" y="22512"/>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处理：加入公告者进入该功能模块，键入所要查找的地址（支持模糊查询），地图上显示附近的球场。</a:t>
              </a:r>
            </a:p>
            <a:p>
              <a:endParaRPr lang="zh-CN" altLang="en-US"/>
            </a:p>
          </p:txBody>
        </p:sp>
        <p:sp>
          <p:nvSpPr>
            <p:cNvPr id="1073742875" name="文本框 7"/>
            <p:cNvSpPr txBox="1"/>
            <p:nvPr/>
          </p:nvSpPr>
          <p:spPr>
            <a:xfrm>
              <a:off x="3516" y="24996"/>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业务流图：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94846" y="268224"/>
          <a:ext cx="8302752" cy="6268146"/>
        </p:xfrm>
        <a:graphic>
          <a:graphicData uri="http://schemas.openxmlformats.org/presentationml/2006/ole">
            <mc:AlternateContent xmlns:mc="http://schemas.openxmlformats.org/markup-compatibility/2006">
              <mc:Choice xmlns:v="urn:schemas-microsoft-com:vml" Requires="v">
                <p:oleObj spid="_x0000_s52242" name="Visio" r:id="rId4" imgW="8352155" imgH="5834380" progId="Visio.Drawing.15">
                  <p:embed/>
                </p:oleObj>
              </mc:Choice>
              <mc:Fallback>
                <p:oleObj name="Visio" r:id="rId4" imgW="8352155" imgH="583438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46" y="268224"/>
                        <a:ext cx="8302752" cy="62681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1930964"/>
            <a:ext cx="4680397" cy="369332"/>
          </a:xfrm>
          <a:prstGeom prst="rect">
            <a:avLst/>
          </a:prstGeom>
          <a:noFill/>
        </p:spPr>
        <p:txBody>
          <a:bodyPr wrap="square" rtlCol="0">
            <a:spAutoFit/>
          </a:bodyPr>
          <a:lstStyle/>
          <a:p>
            <a:r>
              <a:rPr lang="en-US" altLang="zh-CN" dirty="0" smtClean="0"/>
              <a:t>5</a:t>
            </a:r>
            <a:r>
              <a:rPr lang="zh-CN" altLang="en-US" dirty="0" smtClean="0"/>
              <a:t>、详细设计文档提交情况</a:t>
            </a:r>
            <a:endParaRPr lang="zh-CN" altLang="en-US" dirty="0"/>
          </a:p>
        </p:txBody>
      </p:sp>
      <p:pic>
        <p:nvPicPr>
          <p:cNvPr id="7" name="图片 6"/>
          <p:cNvPicPr>
            <a:picLocks noChangeAspect="1"/>
          </p:cNvPicPr>
          <p:nvPr/>
        </p:nvPicPr>
        <p:blipFill>
          <a:blip r:embed="rId3"/>
          <a:stretch>
            <a:fillRect/>
          </a:stretch>
        </p:blipFill>
        <p:spPr>
          <a:xfrm>
            <a:off x="785794" y="2696878"/>
            <a:ext cx="11077022" cy="716882"/>
          </a:xfrm>
          <a:prstGeom prst="rect">
            <a:avLst/>
          </a:prstGeom>
        </p:spPr>
      </p:pic>
      <p:pic>
        <p:nvPicPr>
          <p:cNvPr id="3" name="图片 2"/>
          <p:cNvPicPr>
            <a:picLocks noChangeAspect="1"/>
          </p:cNvPicPr>
          <p:nvPr/>
        </p:nvPicPr>
        <p:blipFill>
          <a:blip r:embed="rId4"/>
          <a:stretch>
            <a:fillRect/>
          </a:stretch>
        </p:blipFill>
        <p:spPr>
          <a:xfrm>
            <a:off x="2483485" y="3881755"/>
            <a:ext cx="7680960" cy="2609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73837" y="324555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2905434587"/>
              </p:ext>
            </p:extLst>
          </p:nvPr>
        </p:nvGraphicFramePr>
        <p:xfrm>
          <a:off x="529183" y="3782491"/>
          <a:ext cx="11198363" cy="2777968"/>
        </p:xfrm>
        <a:graphic>
          <a:graphicData uri="http://schemas.openxmlformats.org/drawingml/2006/table">
            <a:tbl>
              <a:tblPr>
                <a:tableStyleId>{5C22544A-7EE6-4342-B048-85BDC9FD1C3A}</a:tableStyleId>
              </a:tblPr>
              <a:tblGrid>
                <a:gridCol w="1599203">
                  <a:extLst>
                    <a:ext uri="{9D8B030D-6E8A-4147-A177-3AD203B41FA5}">
                      <a16:colId xmlns:a16="http://schemas.microsoft.com/office/drawing/2014/main" val="2185623073"/>
                    </a:ext>
                  </a:extLst>
                </a:gridCol>
                <a:gridCol w="1599203">
                  <a:extLst>
                    <a:ext uri="{9D8B030D-6E8A-4147-A177-3AD203B41FA5}">
                      <a16:colId xmlns:a16="http://schemas.microsoft.com/office/drawing/2014/main" val="1239832790"/>
                    </a:ext>
                  </a:extLst>
                </a:gridCol>
                <a:gridCol w="1599203">
                  <a:extLst>
                    <a:ext uri="{9D8B030D-6E8A-4147-A177-3AD203B41FA5}">
                      <a16:colId xmlns:a16="http://schemas.microsoft.com/office/drawing/2014/main" val="3279868553"/>
                    </a:ext>
                  </a:extLst>
                </a:gridCol>
                <a:gridCol w="1599203">
                  <a:extLst>
                    <a:ext uri="{9D8B030D-6E8A-4147-A177-3AD203B41FA5}">
                      <a16:colId xmlns:a16="http://schemas.microsoft.com/office/drawing/2014/main" val="2158576264"/>
                    </a:ext>
                  </a:extLst>
                </a:gridCol>
                <a:gridCol w="1600517">
                  <a:extLst>
                    <a:ext uri="{9D8B030D-6E8A-4147-A177-3AD203B41FA5}">
                      <a16:colId xmlns:a16="http://schemas.microsoft.com/office/drawing/2014/main" val="1036400236"/>
                    </a:ext>
                  </a:extLst>
                </a:gridCol>
                <a:gridCol w="1600517">
                  <a:extLst>
                    <a:ext uri="{9D8B030D-6E8A-4147-A177-3AD203B41FA5}">
                      <a16:colId xmlns:a16="http://schemas.microsoft.com/office/drawing/2014/main" val="3028123532"/>
                    </a:ext>
                  </a:extLst>
                </a:gridCol>
                <a:gridCol w="1600517">
                  <a:extLst>
                    <a:ext uri="{9D8B030D-6E8A-4147-A177-3AD203B41FA5}">
                      <a16:colId xmlns:a16="http://schemas.microsoft.com/office/drawing/2014/main" val="3659394744"/>
                    </a:ext>
                  </a:extLst>
                </a:gridCol>
              </a:tblGrid>
              <a:tr h="347246">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列名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小数位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空否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347246">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Userweight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用户体重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347246">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Userply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用户位置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Userheight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用户身高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347246">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Usereva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他人评价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01</a:t>
            </a:r>
          </a:p>
          <a:p>
            <a:r>
              <a:rPr lang="zh-CN" altLang="en-US" sz="5400" dirty="0" smtClean="0"/>
              <a:t>项目进度表及实现情况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85267" y="324428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球场</a:t>
            </a: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3549674866"/>
              </p:ext>
            </p:extLst>
          </p:nvPr>
        </p:nvGraphicFramePr>
        <p:xfrm>
          <a:off x="688840" y="3521232"/>
          <a:ext cx="11503161" cy="2949907"/>
        </p:xfrm>
        <a:graphic>
          <a:graphicData uri="http://schemas.openxmlformats.org/drawingml/2006/table">
            <a:tbl>
              <a:tblPr>
                <a:tableStyleId>{5C22544A-7EE6-4342-B048-85BDC9FD1C3A}</a:tableStyleId>
              </a:tblPr>
              <a:tblGrid>
                <a:gridCol w="1638681">
                  <a:extLst>
                    <a:ext uri="{9D8B030D-6E8A-4147-A177-3AD203B41FA5}">
                      <a16:colId xmlns:a16="http://schemas.microsoft.com/office/drawing/2014/main" val="4143557112"/>
                    </a:ext>
                  </a:extLst>
                </a:gridCol>
                <a:gridCol w="1671076">
                  <a:extLst>
                    <a:ext uri="{9D8B030D-6E8A-4147-A177-3AD203B41FA5}">
                      <a16:colId xmlns:a16="http://schemas.microsoft.com/office/drawing/2014/main" val="3576571823"/>
                    </a:ext>
                  </a:extLst>
                </a:gridCol>
                <a:gridCol w="1640030">
                  <a:extLst>
                    <a:ext uri="{9D8B030D-6E8A-4147-A177-3AD203B41FA5}">
                      <a16:colId xmlns:a16="http://schemas.microsoft.com/office/drawing/2014/main" val="3507467284"/>
                    </a:ext>
                  </a:extLst>
                </a:gridCol>
                <a:gridCol w="1637331">
                  <a:extLst>
                    <a:ext uri="{9D8B030D-6E8A-4147-A177-3AD203B41FA5}">
                      <a16:colId xmlns:a16="http://schemas.microsoft.com/office/drawing/2014/main" val="1906485523"/>
                    </a:ext>
                  </a:extLst>
                </a:gridCol>
                <a:gridCol w="1638681">
                  <a:extLst>
                    <a:ext uri="{9D8B030D-6E8A-4147-A177-3AD203B41FA5}">
                      <a16:colId xmlns:a16="http://schemas.microsoft.com/office/drawing/2014/main" val="2398366461"/>
                    </a:ext>
                  </a:extLst>
                </a:gridCol>
                <a:gridCol w="1638681">
                  <a:extLst>
                    <a:ext uri="{9D8B030D-6E8A-4147-A177-3AD203B41FA5}">
                      <a16:colId xmlns:a16="http://schemas.microsoft.com/office/drawing/2014/main" val="4180760486"/>
                    </a:ext>
                  </a:extLst>
                </a:gridCol>
                <a:gridCol w="1638681">
                  <a:extLst>
                    <a:ext uri="{9D8B030D-6E8A-4147-A177-3AD203B41FA5}">
                      <a16:colId xmlns:a16="http://schemas.microsoft.com/office/drawing/2014/main" val="1184020202"/>
                    </a:ext>
                  </a:extLst>
                </a:gridCol>
              </a:tblGrid>
              <a:tr h="368738">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列名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小数位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空否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368738">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courtdetail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球场概述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courtcharge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球场收费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737477">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courtlocate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球场位置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8" y="313941"/>
            <a:ext cx="2867303" cy="621248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809" y="324799"/>
            <a:ext cx="2856976" cy="6190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8" name="矩形 7"/>
          <p:cNvSpPr/>
          <p:nvPr/>
        </p:nvSpPr>
        <p:spPr>
          <a:xfrm>
            <a:off x="293370" y="1879600"/>
            <a:ext cx="5253355" cy="4799965"/>
          </a:xfrm>
          <a:prstGeom prst="rect">
            <a:avLst/>
          </a:prstGeom>
        </p:spPr>
        <p:txBody>
          <a:bodyPr wrap="square">
            <a:spAutoFit/>
          </a:bodyPr>
          <a:lstStyle/>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Procedure 寻找公告 is</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begin</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定位当前用户的位置，并保存当前位置的经纬度</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请求数据库获取所有的公告信息，并保存，</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通过地图组件，获取之前已确定的位置，并在地图上展示相应的气泡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if 点击某一公告气泡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if 读取个人信息数据，若sym=0，即未加入其他公告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then确认加入公告，个人openid加入公告数据库，公告id加入个人信息数据库，公告人数加一</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else 跳出弹框，转移到相应群组页面</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else 滑动地图寻找其他公告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寻找公告</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6343650" y="1289685"/>
            <a:ext cx="5080000" cy="4799965"/>
          </a:xfrm>
          <a:prstGeom prst="rect">
            <a:avLst/>
          </a:prstGeom>
          <a:noFill/>
          <a:ln w="9525">
            <a:noFill/>
          </a:ln>
        </p:spPr>
        <p:txBody>
          <a:bodyPr wrap="square">
            <a:spAutoFit/>
          </a:bodyPr>
          <a:lstStyle/>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Procedure 建立公告 is</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begin</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连接腾讯地图的api组件</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获取当前已创建的公告数量作为公告编号并保存</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保存当前用户的sym。</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if 输入信息合法并确定</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获取表单传入地址，连接地图api，得到地址参数</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将其加入数据库，并把相应的存放在数据库中的编号做原子操作加1，修改个人sym值，将个人id连接改公告</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then填写详细信息，更改locate数据库</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跳转到群组页面</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else 弹出公告显示输入错误</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建立公告</a:t>
            </a:r>
            <a:endParaRPr altLang="zh-CN" kern="10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459105" y="2530158"/>
            <a:ext cx="5080000" cy="369252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a:t>
            </a:r>
            <a:r>
              <a:rPr lang="zh-CN" b="0">
                <a:latin typeface="微软雅黑" panose="020B0503020204020204" charset="-122"/>
                <a:ea typeface="微软雅黑" panose="020B0503020204020204" charset="-122"/>
                <a:cs typeface="微软雅黑" panose="020B0503020204020204" charset="-122"/>
              </a:rPr>
              <a:t>修改个人信息</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用户通过点击个人信息底标进入个人信息并选择修改个人信息</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跳转到相应修改个人信息页面</a:t>
            </a:r>
          </a:p>
          <a:p>
            <a:pPr indent="0"/>
            <a:r>
              <a:rPr lang="zh-CN" b="0">
                <a:latin typeface="微软雅黑" panose="020B0503020204020204" charset="-122"/>
                <a:ea typeface="微软雅黑" panose="020B0503020204020204" charset="-122"/>
                <a:cs typeface="微软雅黑" panose="020B0503020204020204" charset="-122"/>
              </a:rPr>
              <a:t>输入相关信息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输入的相关信息合法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连接</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，寻找数据库中的相应记录，并改变数据库中的字段</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显示输入信息不不合法、请重新输入</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修改个人信息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343650" y="1110297"/>
            <a:ext cx="5080000" cy="507746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获取用户的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连接用户的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，查找用户数据库中对应的公告数据库</a:t>
            </a:r>
          </a:p>
          <a:p>
            <a:pPr indent="0"/>
            <a:r>
              <a:rPr lang="zh-CN" b="0">
                <a:latin typeface="微软雅黑" panose="020B0503020204020204" charset="-122"/>
                <a:ea typeface="微软雅黑" panose="020B0503020204020204" charset="-122"/>
                <a:cs typeface="微软雅黑" panose="020B0503020204020204" charset="-122"/>
              </a:rPr>
              <a:t>用户通过点击底标群组并选择退出（解散）群组</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选择确定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判断该用户是否为创建者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if </a:t>
            </a:r>
            <a:r>
              <a:rPr lang="zh-CN" b="0">
                <a:latin typeface="微软雅黑" panose="020B0503020204020204" charset="-122"/>
                <a:ea typeface="微软雅黑" panose="020B0503020204020204" charset="-122"/>
                <a:cs typeface="微软雅黑" panose="020B0503020204020204" charset="-122"/>
              </a:rPr>
              <a:t>是创建者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读取该群组的其他人员信息，将其他人员的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，将自己</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，删除在数据库中的该公告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else</a:t>
            </a: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将自己的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设置为</a:t>
            </a:r>
            <a:r>
              <a:rPr lang="en-US" b="0">
                <a:latin typeface="微软雅黑" panose="020B0503020204020204" charset="-122"/>
                <a:ea typeface="微软雅黑" panose="020B0503020204020204" charset="-122"/>
                <a:cs typeface="微软雅黑" panose="020B0503020204020204" charset="-122"/>
              </a:rPr>
              <a:t>1</a:t>
            </a:r>
            <a:r>
              <a:rPr lang="zh-CN" b="0">
                <a:latin typeface="微软雅黑" panose="020B0503020204020204" charset="-122"/>
                <a:ea typeface="微软雅黑" panose="020B0503020204020204" charset="-122"/>
                <a:cs typeface="微软雅黑" panose="020B0503020204020204" charset="-122"/>
              </a:rPr>
              <a:t>，同时将该公告数据库中的个人</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数组中的自己的</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去除</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群组界面可查看相关人员信息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785495" y="2721928"/>
            <a:ext cx="5080000" cy="313817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查看公告</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点击群组页面的查看公告</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查找到对应用户的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的</a:t>
            </a:r>
            <a:r>
              <a:rPr lang="en-US" b="0">
                <a:latin typeface="微软雅黑" panose="020B0503020204020204" charset="-122"/>
                <a:ea typeface="微软雅黑" panose="020B0503020204020204" charset="-122"/>
                <a:cs typeface="微软雅黑" panose="020B0503020204020204" charset="-122"/>
              </a:rPr>
              <a:t>locateid</a:t>
            </a: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点击查看用户的详细信息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根据公告中的加入人员</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数组，依次请求数据库返回人员详细信息展现在界面上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查看公告</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43650" y="1898968"/>
            <a:ext cx="5080000" cy="396938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建立用户</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查看用户的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在用户数据库中是否重复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直接跳到探索界面</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a:t>
            </a:r>
          </a:p>
          <a:p>
            <a:pPr indent="0"/>
            <a:r>
              <a:rPr lang="en-US" b="0">
                <a:latin typeface="微软雅黑" panose="020B0503020204020204" charset="-122"/>
                <a:ea typeface="微软雅黑" panose="020B0503020204020204" charset="-122"/>
                <a:cs typeface="微软雅黑" panose="020B0503020204020204" charset="-122"/>
              </a:rPr>
              <a:t>  </a:t>
            </a:r>
            <a:r>
              <a:rPr lang="zh-CN" b="0">
                <a:latin typeface="微软雅黑" panose="020B0503020204020204" charset="-122"/>
                <a:ea typeface="微软雅黑" panose="020B0503020204020204" charset="-122"/>
                <a:cs typeface="微软雅黑" panose="020B0503020204020204" charset="-122"/>
              </a:rPr>
              <a:t>填写相关信息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相关信息填写合法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请求</a:t>
            </a:r>
            <a:r>
              <a:rPr lang="en-US" b="0">
                <a:latin typeface="微软雅黑" panose="020B0503020204020204" charset="-122"/>
                <a:ea typeface="微软雅黑" panose="020B0503020204020204" charset="-122"/>
                <a:cs typeface="微软雅黑" panose="020B0503020204020204" charset="-122"/>
              </a:rPr>
              <a:t>wx</a:t>
            </a:r>
            <a:r>
              <a:rPr lang="zh-CN" b="0">
                <a:latin typeface="微软雅黑" panose="020B0503020204020204" charset="-122"/>
                <a:ea typeface="微软雅黑" panose="020B0503020204020204" charset="-122"/>
                <a:cs typeface="微软雅黑" panose="020B0503020204020204" charset="-122"/>
              </a:rPr>
              <a:t>获取用户基本信息，并与用户已填信息联合根据用户的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一起存入数据库当中</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建立用户</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、详细设计文档修改过程</a:t>
            </a:r>
            <a:endParaRPr lang="zh-CN" altLang="en-US" dirty="0"/>
          </a:p>
        </p:txBody>
      </p:sp>
      <p:sp>
        <p:nvSpPr>
          <p:cNvPr id="10" name="文本框 9"/>
          <p:cNvSpPr txBox="1"/>
          <p:nvPr/>
        </p:nvSpPr>
        <p:spPr>
          <a:xfrm>
            <a:off x="785794" y="4631536"/>
            <a:ext cx="10458855" cy="368300"/>
          </a:xfrm>
          <a:prstGeom prst="rect">
            <a:avLst/>
          </a:prstGeom>
          <a:noFill/>
        </p:spPr>
        <p:txBody>
          <a:bodyPr wrap="square" rtlCol="0">
            <a:spAutoFit/>
          </a:bodyPr>
          <a:lstStyle/>
          <a:p>
            <a:r>
              <a:rPr lang="zh-CN" altLang="en-US" dirty="0" smtClean="0"/>
              <a:t>修订后的详细设计文档为</a:t>
            </a:r>
            <a:r>
              <a:rPr lang="en-US" altLang="zh-CN" dirty="0" smtClean="0"/>
              <a:t>V5.0</a:t>
            </a:r>
            <a:r>
              <a:rPr lang="zh-CN" altLang="en-US" dirty="0" smtClean="0"/>
              <a:t>版本，共有</a:t>
            </a:r>
            <a:r>
              <a:rPr lang="en-US" altLang="zh-CN" dirty="0" smtClean="0"/>
              <a:t>3687</a:t>
            </a:r>
            <a:r>
              <a:rPr lang="zh-CN" altLang="en-US" dirty="0" smtClean="0"/>
              <a:t>字，长</a:t>
            </a:r>
            <a:r>
              <a:rPr lang="en-US" altLang="zh-CN" dirty="0" smtClean="0"/>
              <a:t>27</a:t>
            </a:r>
            <a:r>
              <a:rPr lang="zh-CN" altLang="en-US" dirty="0" smtClean="0"/>
              <a:t>页，已将文档内全部要求部分填写完整。</a:t>
            </a:r>
            <a:endParaRPr lang="zh-CN" altLang="en-US" dirty="0"/>
          </a:p>
        </p:txBody>
      </p:sp>
      <p:pic>
        <p:nvPicPr>
          <p:cNvPr id="2" name="图片 1"/>
          <p:cNvPicPr>
            <a:picLocks noChangeAspect="1"/>
          </p:cNvPicPr>
          <p:nvPr/>
        </p:nvPicPr>
        <p:blipFill>
          <a:blip r:embed="rId3"/>
          <a:stretch>
            <a:fillRect/>
          </a:stretch>
        </p:blipFill>
        <p:spPr>
          <a:xfrm>
            <a:off x="785495" y="2034540"/>
            <a:ext cx="6587490" cy="2242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6</a:t>
            </a:r>
            <a:r>
              <a:rPr lang="zh-CN" altLang="en-US" dirty="0" smtClean="0"/>
              <a:t>、实现过程：</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smtClean="0">
                          <a:effectLst/>
                        </a:rPr>
                        <a:t>UserAvatarUrl</a:t>
                      </a:r>
                      <a:endParaRPr lang="en-US"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以第一个单词的首位字母为大驼峰，后续单词的首字母为小驼峰。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559885" y="3847067"/>
            <a:ext cx="4680397" cy="369332"/>
          </a:xfrm>
          <a:prstGeom prst="rect">
            <a:avLst/>
          </a:prstGeom>
          <a:noFill/>
        </p:spPr>
        <p:txBody>
          <a:bodyPr wrap="square" rtlCol="0">
            <a:spAutoFit/>
          </a:bodyPr>
          <a:lstStyle/>
          <a:p>
            <a:r>
              <a:rPr lang="en-US" altLang="zh-CN" dirty="0"/>
              <a:t>7</a:t>
            </a:r>
            <a:r>
              <a:rPr lang="zh-CN" altLang="en-US" dirty="0" smtClean="0"/>
              <a:t>、用户手册文档编写情况</a:t>
            </a:r>
            <a:endParaRPr lang="zh-CN" altLang="en-US" dirty="0"/>
          </a:p>
        </p:txBody>
      </p:sp>
      <p:pic>
        <p:nvPicPr>
          <p:cNvPr id="3" name="图片 2"/>
          <p:cNvPicPr>
            <a:picLocks noChangeAspect="1"/>
          </p:cNvPicPr>
          <p:nvPr/>
        </p:nvPicPr>
        <p:blipFill>
          <a:blip r:embed="rId3"/>
          <a:stretch>
            <a:fillRect/>
          </a:stretch>
        </p:blipFill>
        <p:spPr>
          <a:xfrm>
            <a:off x="284407" y="2635011"/>
            <a:ext cx="11743563" cy="855155"/>
          </a:xfrm>
          <a:prstGeom prst="rect">
            <a:avLst/>
          </a:prstGeom>
        </p:spPr>
      </p:pic>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7</a:t>
            </a:r>
            <a:r>
              <a:rPr lang="zh-CN" altLang="en-US" dirty="0" smtClean="0"/>
              <a:t>、测试计划文档提交情况</a:t>
            </a:r>
            <a:endParaRPr lang="zh-CN" altLang="en-US" dirty="0"/>
          </a:p>
        </p:txBody>
      </p:sp>
      <p:pic>
        <p:nvPicPr>
          <p:cNvPr id="7" name="图片 6"/>
          <p:cNvPicPr>
            <a:picLocks noChangeAspect="1"/>
          </p:cNvPicPr>
          <p:nvPr/>
        </p:nvPicPr>
        <p:blipFill>
          <a:blip r:embed="rId4"/>
          <a:stretch>
            <a:fillRect/>
          </a:stretch>
        </p:blipFill>
        <p:spPr>
          <a:xfrm>
            <a:off x="2925445" y="4422775"/>
            <a:ext cx="6717665" cy="220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7" name="图片 6"/>
          <p:cNvPicPr>
            <a:picLocks noChangeAspect="1"/>
          </p:cNvPicPr>
          <p:nvPr/>
        </p:nvPicPr>
        <p:blipFill>
          <a:blip r:embed="rId3"/>
          <a:stretch>
            <a:fillRect/>
          </a:stretch>
        </p:blipFill>
        <p:spPr>
          <a:xfrm>
            <a:off x="785495" y="138493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550954" y="1887420"/>
            <a:ext cx="1085532" cy="923330"/>
          </a:xfrm>
          <a:prstGeom prst="rect">
            <a:avLst/>
          </a:prstGeom>
          <a:noFill/>
        </p:spPr>
        <p:txBody>
          <a:bodyPr wrap="square" rtlCol="0">
            <a:spAutoFit/>
          </a:bodyPr>
          <a:lstStyle/>
          <a:p>
            <a:r>
              <a:rPr lang="en-US" altLang="zh-CN" dirty="0"/>
              <a:t>8</a:t>
            </a:r>
            <a:r>
              <a:rPr lang="zh-CN" altLang="en-US" dirty="0" smtClean="0"/>
              <a:t>、配置系统管理情况</a:t>
            </a:r>
            <a:endParaRPr lang="zh-CN" altLang="en-US" dirty="0"/>
          </a:p>
        </p:txBody>
      </p:sp>
      <p:pic>
        <p:nvPicPr>
          <p:cNvPr id="3" name="图片 2"/>
          <p:cNvPicPr>
            <a:picLocks noChangeAspect="1"/>
          </p:cNvPicPr>
          <p:nvPr/>
        </p:nvPicPr>
        <p:blipFill>
          <a:blip r:embed="rId3"/>
          <a:stretch>
            <a:fillRect/>
          </a:stretch>
        </p:blipFill>
        <p:spPr>
          <a:xfrm>
            <a:off x="1636486" y="402923"/>
            <a:ext cx="10502266" cy="6150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29260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3" name="图片 2"/>
          <p:cNvPicPr>
            <a:picLocks noChangeAspect="1"/>
          </p:cNvPicPr>
          <p:nvPr/>
        </p:nvPicPr>
        <p:blipFill>
          <a:blip r:embed="rId3"/>
          <a:stretch>
            <a:fillRect/>
          </a:stretch>
        </p:blipFill>
        <p:spPr>
          <a:xfrm>
            <a:off x="2775431" y="1952424"/>
            <a:ext cx="9416569" cy="3368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3" name="图片 2"/>
          <p:cNvPicPr>
            <a:picLocks noChangeAspect="1"/>
          </p:cNvPicPr>
          <p:nvPr/>
        </p:nvPicPr>
        <p:blipFill>
          <a:blip r:embed="rId3"/>
          <a:stretch>
            <a:fillRect/>
          </a:stretch>
        </p:blipFill>
        <p:spPr>
          <a:xfrm>
            <a:off x="4151725" y="0"/>
            <a:ext cx="8040275" cy="6824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a:t>
            </a:r>
            <a:endParaRPr lang="en-US" altLang="zh-CN" sz="5400" b="1" dirty="0">
              <a:solidFill>
                <a:schemeClr val="bg1"/>
              </a:solidFill>
            </a:endParaRPr>
          </a:p>
          <a:p>
            <a:r>
              <a:rPr lang="zh-CN" altLang="en-US" sz="5400" dirty="0" smtClean="0">
                <a:solidFill>
                  <a:schemeClr val="bg1"/>
                </a:solidFill>
              </a:rPr>
              <a:t>测试情况及结果</a:t>
            </a:r>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9838" y="1109678"/>
            <a:ext cx="3771900" cy="5726318"/>
          </a:xfrm>
          <a:prstGeom prst="rect">
            <a:avLst/>
          </a:prstGeom>
        </p:spPr>
      </p:pic>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程序清单概况</a:t>
            </a:r>
          </a:p>
        </p:txBody>
      </p:sp>
      <p:sp>
        <p:nvSpPr>
          <p:cNvPr id="11" name="矩形 10"/>
          <p:cNvSpPr/>
          <p:nvPr/>
        </p:nvSpPr>
        <p:spPr>
          <a:xfrm>
            <a:off x="1276657" y="946875"/>
            <a:ext cx="10823832" cy="6924973"/>
          </a:xfrm>
          <a:prstGeom prst="rect">
            <a:avLst/>
          </a:prstGeom>
        </p:spPr>
        <p:txBody>
          <a:bodyPr wrap="square">
            <a:spAutoFit/>
          </a:bodyPr>
          <a:lstStyle/>
          <a:p>
            <a:pPr algn="ctr"/>
            <a:endParaRPr lang="en-US" altLang="zh-CN" sz="1700" b="1" dirty="0">
              <a:sym typeface="+mn-ea"/>
            </a:endParaRPr>
          </a:p>
          <a:p>
            <a:pPr algn="ctr"/>
            <a:r>
              <a:rPr lang="en-US" altLang="zh-CN" sz="1700" b="1" dirty="0">
                <a:sym typeface="+mn-ea"/>
              </a:rPr>
              <a:t>--------------------------------------=----------------------</a:t>
            </a:r>
            <a:r>
              <a:rPr lang="zh-CN" altLang="en-US" sz="1700" b="1" dirty="0">
                <a:sym typeface="+mn-ea"/>
              </a:rPr>
              <a:t>云函数模块</a:t>
            </a:r>
            <a:endParaRPr lang="en-US" altLang="zh-CN" sz="1700" b="1" dirty="0">
              <a:sym typeface="+mn-ea"/>
            </a:endParaRPr>
          </a:p>
          <a:p>
            <a:pPr algn="ctr"/>
            <a:r>
              <a:rPr lang="en-US" altLang="zh-CN" sz="1700" b="1" dirty="0">
                <a:sym typeface="+mn-ea"/>
              </a:rPr>
              <a:t>----------------------------------------------------------------</a:t>
            </a:r>
            <a:r>
              <a:rPr lang="zh-CN" altLang="en-US" sz="1700" b="1" dirty="0">
                <a:sym typeface="+mn-ea"/>
              </a:rPr>
              <a:t>外部组件</a:t>
            </a:r>
            <a:endParaRPr lang="en-US" altLang="zh-CN" sz="1700" b="1" dirty="0">
              <a:sym typeface="+mn-ea"/>
            </a:endParaRPr>
          </a:p>
          <a:p>
            <a:pPr algn="ctr"/>
            <a:r>
              <a:rPr lang="en-US" altLang="zh-CN" sz="1700" b="1" dirty="0">
                <a:sym typeface="+mn-ea"/>
              </a:rPr>
              <a:t>------------------------------------------------------------</a:t>
            </a:r>
            <a:r>
              <a:rPr lang="zh-CN" altLang="en-US" sz="1700" b="1" dirty="0">
                <a:sym typeface="+mn-ea"/>
              </a:rPr>
              <a:t>腾讯地图组件</a:t>
            </a:r>
            <a:endParaRPr lang="en-US" altLang="zh-CN" sz="1700" b="1" dirty="0">
              <a:sym typeface="+mn-ea"/>
            </a:endParaRPr>
          </a:p>
          <a:p>
            <a:pPr algn="ctr"/>
            <a:r>
              <a:rPr lang="en-US" altLang="zh-CN" sz="1700" b="1" dirty="0">
                <a:sym typeface="+mn-ea"/>
              </a:rPr>
              <a:t>----------------------------------------------------------------------</a:t>
            </a:r>
            <a:r>
              <a:rPr lang="zh-CN" altLang="en-US" sz="1700" b="1" dirty="0">
                <a:sym typeface="+mn-ea"/>
              </a:rPr>
              <a:t>页面</a:t>
            </a:r>
            <a:endParaRPr lang="en-US" altLang="zh-CN" sz="1700" b="1" dirty="0">
              <a:sym typeface="+mn-ea"/>
            </a:endParaRPr>
          </a:p>
          <a:p>
            <a:pPr algn="ctr"/>
            <a:r>
              <a:rPr lang="en-US" altLang="zh-CN" sz="1700" b="1" dirty="0">
                <a:sym typeface="+mn-ea"/>
              </a:rPr>
              <a:t>-------------------------------------------------------------</a:t>
            </a:r>
            <a:r>
              <a:rPr lang="zh-CN" altLang="en-US" sz="1700" b="1" dirty="0">
                <a:sym typeface="+mn-ea"/>
              </a:rPr>
              <a:t>更改个人信息</a:t>
            </a:r>
            <a:r>
              <a:rPr lang="en-US" altLang="zh-CN" sz="1700" b="1" dirty="0">
                <a:sym typeface="+mn-ea"/>
              </a:rPr>
              <a:t/>
            </a:r>
            <a:br>
              <a:rPr lang="en-US" altLang="zh-CN" sz="1700" b="1" dirty="0">
                <a:sym typeface="+mn-ea"/>
              </a:rPr>
            </a:br>
            <a:r>
              <a:rPr lang="en-US" altLang="zh-CN" b="1" dirty="0">
                <a:sym typeface="+mn-ea"/>
              </a:rPr>
              <a:t>-----------------------------------------------------</a:t>
            </a:r>
            <a:r>
              <a:rPr lang="zh-CN" altLang="en-US" b="1" dirty="0">
                <a:sym typeface="+mn-ea"/>
              </a:rPr>
              <a:t>球场详细信息页面</a:t>
            </a:r>
            <a:endParaRPr lang="en-US" altLang="zh-CN" b="1" dirty="0">
              <a:sym typeface="+mn-ea"/>
            </a:endParaRPr>
          </a:p>
          <a:p>
            <a:pPr algn="ctr"/>
            <a:r>
              <a:rPr lang="en-US" altLang="zh-CN" b="1" dirty="0">
                <a:sym typeface="+mn-ea"/>
              </a:rPr>
              <a:t>-----------------------------------------------</a:t>
            </a:r>
            <a:r>
              <a:rPr lang="zh-CN" altLang="en-US" b="1" dirty="0">
                <a:sym typeface="+mn-ea"/>
              </a:rPr>
              <a:t>填充球场详细信息新页面</a:t>
            </a:r>
            <a:endParaRPr lang="en-US" altLang="zh-CN" b="1" dirty="0">
              <a:sym typeface="+mn-ea"/>
            </a:endParaRPr>
          </a:p>
          <a:p>
            <a:pPr algn="ctr"/>
            <a:r>
              <a:rPr lang="en-US" altLang="zh-CN" b="1" dirty="0">
                <a:sym typeface="+mn-ea"/>
              </a:rPr>
              <a:t>------------------------------------------------------------</a:t>
            </a:r>
            <a:r>
              <a:rPr lang="zh-CN" altLang="en-US" b="1" dirty="0">
                <a:sym typeface="+mn-ea"/>
              </a:rPr>
              <a:t>探索页面</a:t>
            </a:r>
            <a:endParaRPr lang="en-US" altLang="zh-CN" b="1" dirty="0">
              <a:sym typeface="+mn-ea"/>
            </a:endParaRPr>
          </a:p>
          <a:p>
            <a:pPr algn="ctr"/>
            <a:r>
              <a:rPr lang="en-US" altLang="zh-CN" b="1" dirty="0">
                <a:sym typeface="+mn-ea"/>
              </a:rPr>
              <a:t>-----------------------------------------------------------</a:t>
            </a:r>
            <a:r>
              <a:rPr lang="zh-CN" altLang="en-US" b="1" dirty="0">
                <a:sym typeface="+mn-ea"/>
              </a:rPr>
              <a:t>填写个人信息页面</a:t>
            </a:r>
            <a:endParaRPr lang="en-US" altLang="zh-CN" b="1" dirty="0">
              <a:sym typeface="+mn-ea"/>
            </a:endParaRPr>
          </a:p>
          <a:p>
            <a:pPr algn="ctr"/>
            <a:r>
              <a:rPr lang="en-US" altLang="zh-CN" b="1" dirty="0">
                <a:sym typeface="+mn-ea"/>
              </a:rPr>
              <a:t>---------------------------------------------------------------------</a:t>
            </a:r>
            <a:r>
              <a:rPr lang="zh-CN" altLang="en-US" b="1" dirty="0">
                <a:sym typeface="+mn-ea"/>
              </a:rPr>
              <a:t>群组页面</a:t>
            </a:r>
            <a:endParaRPr lang="en-US" altLang="zh-CN" b="1" dirty="0">
              <a:sym typeface="+mn-ea"/>
            </a:endParaRPr>
          </a:p>
          <a:p>
            <a:pPr algn="ctr"/>
            <a:r>
              <a:rPr lang="en-US" altLang="zh-CN" b="1" dirty="0">
                <a:sym typeface="+mn-ea"/>
              </a:rPr>
              <a:t>-------------------------------------------------------</a:t>
            </a:r>
            <a:r>
              <a:rPr lang="zh-CN" altLang="en-US" b="1" dirty="0">
                <a:sym typeface="+mn-ea"/>
              </a:rPr>
              <a:t>约球页面</a:t>
            </a:r>
            <a:endParaRPr lang="en-US" altLang="zh-CN" b="1" dirty="0">
              <a:sym typeface="+mn-ea"/>
            </a:endParaRPr>
          </a:p>
          <a:p>
            <a:pPr algn="ctr"/>
            <a:r>
              <a:rPr lang="en-US" altLang="zh-CN" b="1" dirty="0">
                <a:sym typeface="+mn-ea"/>
              </a:rPr>
              <a:t>--------------------------------------------------------</a:t>
            </a:r>
            <a:r>
              <a:rPr lang="zh-CN" altLang="en-US" b="1" dirty="0">
                <a:sym typeface="+mn-ea"/>
              </a:rPr>
              <a:t>我的页面</a:t>
            </a:r>
            <a:endParaRPr lang="en-US" altLang="zh-CN" b="1" dirty="0">
              <a:sym typeface="+mn-ea"/>
            </a:endParaRPr>
          </a:p>
          <a:p>
            <a:pPr algn="ctr"/>
            <a:r>
              <a:rPr lang="en-US" altLang="zh-CN" b="1" dirty="0">
                <a:sym typeface="+mn-ea"/>
              </a:rPr>
              <a:t>-------------------------------------------------------</a:t>
            </a:r>
            <a:r>
              <a:rPr lang="zh-CN" altLang="en-US" b="1">
                <a:sym typeface="+mn-ea"/>
              </a:rPr>
              <a:t>他人详细信息页面</a:t>
            </a:r>
            <a:endParaRPr lang="en-US" altLang="zh-CN" b="1" dirty="0">
              <a:sym typeface="+mn-ea"/>
            </a:endParaRPr>
          </a:p>
          <a:p>
            <a:pPr algn="ctr"/>
            <a:r>
              <a:rPr lang="en-US" altLang="zh-CN" b="1" dirty="0">
                <a:sym typeface="+mn-ea"/>
              </a:rPr>
              <a:t>----------------------------------------------------------------</a:t>
            </a:r>
            <a:r>
              <a:rPr lang="zh-CN" altLang="en-US" b="1" dirty="0">
                <a:sym typeface="+mn-ea"/>
              </a:rPr>
              <a:t>图标</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a:t>
            </a:r>
            <a:r>
              <a:rPr lang="zh-CN" altLang="en-US" b="1" dirty="0">
                <a:sym typeface="+mn-ea"/>
              </a:rPr>
              <a:t>文件</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json</a:t>
            </a:r>
            <a:r>
              <a:rPr lang="zh-CN" altLang="en-US" b="1" dirty="0">
                <a:sym typeface="+mn-ea"/>
              </a:rPr>
              <a:t>配置文件</a:t>
            </a:r>
            <a:endParaRPr lang="en-US" altLang="zh-CN" b="1" dirty="0">
              <a:sym typeface="+mn-ea"/>
            </a:endParaRPr>
          </a:p>
          <a:p>
            <a:pPr algn="ctr"/>
            <a:r>
              <a:rPr lang="en-US" altLang="zh-CN" b="1" dirty="0">
                <a:sym typeface="+mn-ea"/>
              </a:rPr>
              <a:t>-----------------------------------------------------------------</a:t>
            </a:r>
            <a:r>
              <a:rPr lang="zh-CN" altLang="en-US" b="1" dirty="0">
                <a:sym typeface="+mn-ea"/>
              </a:rPr>
              <a:t>总体样式文件</a:t>
            </a:r>
            <a:endParaRPr lang="en-US" altLang="zh-CN" b="1" dirty="0">
              <a:sym typeface="+mn-ea"/>
            </a:endParaRPr>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322489" y="1766034"/>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smtClean="0">
                          <a:effectLst/>
                        </a:rPr>
                        <a:t>UserAvatarUrl</a:t>
                      </a:r>
                      <a:endParaRPr lang="en-US"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以第一个单词的首位字母为大驼峰，后续单词的首字母为小驼峰。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18" name="矩形 17"/>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smtClean="0"/>
              <a:t>代码规范概况</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571625" y="1471295"/>
          <a:ext cx="9509760" cy="4060825"/>
        </p:xfrm>
        <a:graphic>
          <a:graphicData uri="http://schemas.openxmlformats.org/drawingml/2006/table">
            <a:tbl>
              <a:tblPr firstRow="1" bandRow="1">
                <a:tableStyleId>{5C22544A-7EE6-4342-B048-85BDC9FD1C3A}</a:tableStyleId>
              </a:tblPr>
              <a:tblGrid>
                <a:gridCol w="2244725">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837055">
                  <a:extLst>
                    <a:ext uri="{9D8B030D-6E8A-4147-A177-3AD203B41FA5}">
                      <a16:colId xmlns:a16="http://schemas.microsoft.com/office/drawing/2014/main" val="20002"/>
                    </a:ext>
                  </a:extLst>
                </a:gridCol>
                <a:gridCol w="1472565">
                  <a:extLst>
                    <a:ext uri="{9D8B030D-6E8A-4147-A177-3AD203B41FA5}">
                      <a16:colId xmlns:a16="http://schemas.microsoft.com/office/drawing/2014/main" val="20003"/>
                    </a:ext>
                  </a:extLst>
                </a:gridCol>
                <a:gridCol w="2002790">
                  <a:extLst>
                    <a:ext uri="{9D8B030D-6E8A-4147-A177-3AD203B41FA5}">
                      <a16:colId xmlns:a16="http://schemas.microsoft.com/office/drawing/2014/main" val="20004"/>
                    </a:ext>
                  </a:extLst>
                </a:gridCol>
              </a:tblGrid>
              <a:tr h="466090">
                <a:tc gridSpan="5">
                  <a:txBody>
                    <a:bodyPr/>
                    <a:lstStyle/>
                    <a:p>
                      <a:pPr indent="0" algn="ctr">
                        <a:buNone/>
                      </a:pPr>
                      <a:r>
                        <a:rPr lang="zh-CN" sz="2000" b="1">
                          <a:solidFill>
                            <a:srgbClr val="000000"/>
                          </a:solidFill>
                          <a:latin typeface="Arial" panose="020B0604020202020204" pitchFamily="34" charset="0"/>
                          <a:ea typeface="宋体" panose="02010600030101010101" pitchFamily="2" charset="-122"/>
                        </a:rPr>
                        <a:t>[BALL_DATE]任务责任分配</a:t>
                      </a:r>
                      <a:endParaRPr lang="en-US" altLang="en-US" sz="20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R cap="flat">
                      <a:noFill/>
                    </a:lnR>
                    <a:lnT w="1905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0"/>
                  </a:ext>
                </a:extLst>
              </a:tr>
              <a:tr h="309245">
                <a:tc gridSpan="5">
                  <a:txBody>
                    <a:bodyPr/>
                    <a:lstStyle/>
                    <a:p>
                      <a:pPr indent="0" algn="r">
                        <a:buNone/>
                      </a:pPr>
                      <a:endParaRPr lang="en-US" altLang="en-US" sz="1200" b="0">
                        <a:solidFill>
                          <a:srgbClr val="000000"/>
                        </a:solidFill>
                        <a:latin typeface="宋体" panose="02010600030101010101" pitchFamily="2" charset="-122"/>
                      </a:endParaRPr>
                    </a:p>
                  </a:txBody>
                  <a:tcPr marL="12700" marR="12700" marT="12700" anchor="b">
                    <a:lnL w="19050" cap="flat" cmpd="sng">
                      <a:solidFill>
                        <a:srgbClr val="000000"/>
                      </a:solidFill>
                      <a:prstDash val="solid"/>
                      <a:headEnd type="none" w="med" len="med"/>
                      <a:tailEnd type="none" w="med" len="med"/>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R cap="flat">
                      <a:noFill/>
                    </a:lnR>
                    <a:lnT cap="flat">
                      <a:noFill/>
                    </a:lnT>
                    <a:lnB w="190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289560">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系统模块</a:t>
                      </a:r>
                      <a:endParaRPr lang="en-US" altLang="en-US" sz="11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功能点</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设计者</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开发者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测试者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1.探索</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1.1加入群组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2.约球</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2.1约球公告处理</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245">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3.1查看已加入群组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88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3.2解散</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3.3评价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30580">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4.我的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4.1查看基本信息</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4.2查看别人评价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4.3查看标签</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文本框 4"/>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6" name="矩形 5"/>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a:effectLst/>
                        </a:rPr>
                        <a:t>评审对象：</a:t>
                      </a:r>
                      <a:r>
                        <a:rPr lang="en-US" sz="1050" kern="100">
                          <a:effectLst/>
                        </a:rPr>
                        <a:t>fill_detail	</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kern="100">
                          <a:effectLst/>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kern="100">
                          <a:effectLst/>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rPr>
                        <a:t>代码编制是否遵照编码规范？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rPr>
                        <a:t>缺陷修改是否完全完成？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rPr>
                        <a:t>所有的代码是否风格保持一致？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kern="100">
                          <a:effectLst/>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rPr>
                        <a:t>所有的注释是否是最新的？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rPr>
                        <a:t>所有的注释是清楚和正确？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rPr>
                        <a:t>若代码修改注释是否很方便修改？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rPr>
                        <a:t>所有代码异常处理是否都有注释？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rPr>
                        <a:t>每一功能目的是否都有注释？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rPr>
                        <a:t>是否按注释类型格式编写注释？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effectLst/>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有些代码类型重复性很高不需要解释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kern="100">
                          <a:effectLst/>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rPr>
                        <a:t>所有变量的命名是否依照规则？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rPr>
                        <a:t>循环嵌套是否优化到最少？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rPr>
                        <a:t>所有代码是否易懂？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rPr>
                        <a:t>所有设计要求是否都实现？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只包含了时间、日期、人数的选择，尚未包含球场信息。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kern="100">
                          <a:effectLst/>
                        </a:rPr>
                        <a:t>其它</a:t>
                      </a:r>
                      <a:r>
                        <a:rPr lang="en-US" sz="1050" kern="100">
                          <a:effectLst/>
                        </a:rPr>
                        <a:t>(</a:t>
                      </a:r>
                      <a:r>
                        <a:rPr lang="zh-CN" sz="1050" kern="100">
                          <a:effectLst/>
                        </a:rPr>
                        <a:t>根据情况添加</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find</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group</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4" name="图片 3"/>
          <p:cNvPicPr>
            <a:picLocks noChangeAspect="1"/>
          </p:cNvPicPr>
          <p:nvPr/>
        </p:nvPicPr>
        <p:blipFill>
          <a:blip r:embed="rId3"/>
          <a:stretch>
            <a:fillRect/>
          </a:stretch>
        </p:blipFill>
        <p:spPr>
          <a:xfrm>
            <a:off x="49911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his_locate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index</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mine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尚未实现标签功能</a:t>
                      </a: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948542"/>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558135">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my_locate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a:t>
            </a:r>
          </a:p>
          <a:p>
            <a:r>
              <a:rPr lang="zh-CN" altLang="en-US" sz="5400" dirty="0" smtClean="0">
                <a:solidFill>
                  <a:schemeClr val="bg1"/>
                </a:solidFill>
              </a:rPr>
              <a:t>正式测试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03-1</a:t>
            </a:r>
            <a:endParaRPr lang="en-US" altLang="zh-CN" sz="5400" b="1" dirty="0">
              <a:solidFill>
                <a:schemeClr val="bg1"/>
              </a:solidFill>
            </a:endParaRPr>
          </a:p>
          <a:p>
            <a:r>
              <a:rPr lang="zh-CN" altLang="en-US" sz="5400" dirty="0" smtClean="0">
                <a:solidFill>
                  <a:schemeClr val="bg1"/>
                </a:solidFill>
              </a:rPr>
              <a:t>测试计划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Three-01</a:t>
            </a:r>
            <a:endParaRPr lang="en-US" altLang="zh-CN" sz="2000" dirty="0"/>
          </a:p>
          <a:p>
            <a:r>
              <a:rPr lang="zh-CN" altLang="en-US" sz="2000" dirty="0" smtClean="0"/>
              <a:t>测试计划</a:t>
            </a:r>
            <a:endParaRPr lang="zh-CN" altLang="en-US" sz="2000" dirty="0"/>
          </a:p>
        </p:txBody>
      </p:sp>
      <p:sp>
        <p:nvSpPr>
          <p:cNvPr id="2" name="矩形 1"/>
          <p:cNvSpPr/>
          <p:nvPr/>
        </p:nvSpPr>
        <p:spPr>
          <a:xfrm>
            <a:off x="1218397" y="2368131"/>
            <a:ext cx="9685867" cy="2858770"/>
          </a:xfrm>
          <a:prstGeom prst="rect">
            <a:avLst/>
          </a:prstGeom>
        </p:spPr>
        <p:txBody>
          <a:bodyPr wrap="square">
            <a:spAutoFit/>
          </a:bodyPr>
          <a:lstStyle/>
          <a:p>
            <a:pPr algn="just">
              <a:lnSpc>
                <a:spcPct val="173000"/>
              </a:lnSpc>
              <a:spcBef>
                <a:spcPts val="1300"/>
              </a:spcBef>
              <a:spcAft>
                <a:spcPts val="1300"/>
              </a:spcAft>
            </a:pPr>
            <a:r>
              <a:rPr lang="en-US" altLang="zh-CN" sz="3200" b="1" kern="100" dirty="0" smtClean="0">
                <a:latin typeface="Cambria" panose="02040503050406030204" pitchFamily="18" charset="0"/>
                <a:ea typeface="宋体" panose="02010600030101010101" pitchFamily="2" charset="-122"/>
              </a:rPr>
              <a:t>    </a:t>
            </a:r>
            <a:r>
              <a:rPr lang="zh-CN" altLang="zh-CN" kern="100" dirty="0" smtClean="0">
                <a:latin typeface="+mj-ea"/>
                <a:ea typeface="+mj-ea"/>
                <a:cs typeface="Times New Roman" panose="02020603050405020304" pitchFamily="18" charset="0"/>
              </a:rPr>
              <a:t>首先我们进行代码的走查，其次我们根据详细设计文档，进行了单元测试模块的划分，然后进行了正式的单元测试，编写了单元测试的测试用例；其次，我们用自底向上的方法进行了集成测试，然后通过微信开发者工具进行了不同设备的系统测试，最后由项目用户黄同学</a:t>
            </a:r>
            <a:r>
              <a:rPr lang="en-US" altLang="zh-CN" kern="100" dirty="0" smtClean="0">
                <a:latin typeface="+mj-ea"/>
                <a:ea typeface="+mj-ea"/>
                <a:cs typeface="Times New Roman" panose="02020603050405020304" pitchFamily="18" charset="0"/>
              </a:rPr>
              <a:t>/</a:t>
            </a:r>
            <a:r>
              <a:rPr lang="zh-CN" altLang="en-US" kern="100" dirty="0" smtClean="0">
                <a:latin typeface="+mj-ea"/>
                <a:ea typeface="+mj-ea"/>
                <a:cs typeface="Times New Roman" panose="02020603050405020304" pitchFamily="18" charset="0"/>
              </a:rPr>
              <a:t>杨枨老师</a:t>
            </a:r>
            <a:r>
              <a:rPr lang="zh-CN" altLang="zh-CN" kern="100" dirty="0" smtClean="0">
                <a:latin typeface="+mj-ea"/>
                <a:ea typeface="+mj-ea"/>
                <a:cs typeface="Times New Roman" panose="02020603050405020304" pitchFamily="18" charset="0"/>
              </a:rPr>
              <a:t>进行了确认测试，审查是否符合</a:t>
            </a:r>
            <a:r>
              <a:rPr lang="en-US" altLang="zh-CN" kern="100" dirty="0" err="1" smtClean="0">
                <a:latin typeface="+mj-ea"/>
                <a:ea typeface="+mj-ea"/>
                <a:cs typeface="Times New Roman" panose="02020603050405020304" pitchFamily="18" charset="0"/>
              </a:rPr>
              <a:t>srs</a:t>
            </a:r>
            <a:r>
              <a:rPr lang="zh-CN" altLang="zh-CN" kern="100" dirty="0" smtClean="0">
                <a:latin typeface="+mj-ea"/>
                <a:ea typeface="+mj-ea"/>
                <a:cs typeface="Times New Roman" panose="02020603050405020304" pitchFamily="18" charset="0"/>
              </a:rPr>
              <a:t>所制定的要求，而后根据杨枨老师的要求增加了维护计划表。</a:t>
            </a:r>
            <a:endParaRPr lang="zh-CN" altLang="zh-CN" kern="100" dirty="0">
              <a:latin typeface="+mj-ea"/>
              <a:ea typeface="+mj-ea"/>
              <a:cs typeface="Times New Roman" panose="02020603050405020304" pitchFamily="18" charset="0"/>
            </a:endParaRPr>
          </a:p>
        </p:txBody>
      </p:sp>
      <p:sp>
        <p:nvSpPr>
          <p:cNvPr id="7" name="文本框 6"/>
          <p:cNvSpPr txBox="1"/>
          <p:nvPr/>
        </p:nvSpPr>
        <p:spPr>
          <a:xfrm>
            <a:off x="785794" y="1623064"/>
            <a:ext cx="9292360" cy="523220"/>
          </a:xfrm>
          <a:prstGeom prst="rect">
            <a:avLst/>
          </a:prstGeom>
          <a:noFill/>
        </p:spPr>
        <p:txBody>
          <a:bodyPr wrap="square" rtlCol="0">
            <a:spAutoFit/>
          </a:bodyPr>
          <a:lstStyle/>
          <a:p>
            <a:r>
              <a:rPr lang="zh-CN" altLang="en-US" sz="2800" b="1" dirty="0" smtClean="0">
                <a:solidFill>
                  <a:schemeClr val="accent2"/>
                </a:solidFill>
                <a:sym typeface="+mn-ea"/>
              </a:rPr>
              <a:t>总体设计</a:t>
            </a:r>
            <a:endParaRPr lang="en-US" altLang="zh-CN" sz="2800"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03-2</a:t>
            </a:r>
            <a:endParaRPr lang="en-US" altLang="zh-CN" sz="5400" b="1" dirty="0">
              <a:solidFill>
                <a:schemeClr val="bg1"/>
              </a:solidFill>
            </a:endParaRPr>
          </a:p>
          <a:p>
            <a:r>
              <a:rPr lang="zh-CN" altLang="en-US" sz="5400" dirty="0">
                <a:solidFill>
                  <a:schemeClr val="bg1"/>
                </a:solidFill>
              </a:rPr>
              <a:t>单元</a:t>
            </a:r>
            <a:r>
              <a:rPr lang="zh-CN" altLang="en-US" sz="5400" dirty="0" smtClean="0">
                <a:solidFill>
                  <a:schemeClr val="bg1"/>
                </a:solidFill>
              </a:rPr>
              <a:t>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5" name="表格 4"/>
          <p:cNvGraphicFramePr>
            <a:graphicFrameLocks noGrp="1"/>
          </p:cNvGraphicFramePr>
          <p:nvPr/>
        </p:nvGraphicFramePr>
        <p:xfrm>
          <a:off x="838197" y="1879601"/>
          <a:ext cx="10964335" cy="3945466"/>
        </p:xfrm>
        <a:graphic>
          <a:graphicData uri="http://schemas.openxmlformats.org/drawingml/2006/table">
            <a:tbl>
              <a:tblPr>
                <a:tableStyleId>{5C22544A-7EE6-4342-B048-85BDC9FD1C3A}</a:tableStyleId>
              </a:tblPr>
              <a:tblGrid>
                <a:gridCol w="452004">
                  <a:extLst>
                    <a:ext uri="{9D8B030D-6E8A-4147-A177-3AD203B41FA5}">
                      <a16:colId xmlns:a16="http://schemas.microsoft.com/office/drawing/2014/main" val="20000"/>
                    </a:ext>
                  </a:extLst>
                </a:gridCol>
                <a:gridCol w="452004">
                  <a:extLst>
                    <a:ext uri="{9D8B030D-6E8A-4147-A177-3AD203B41FA5}">
                      <a16:colId xmlns:a16="http://schemas.microsoft.com/office/drawing/2014/main" val="20001"/>
                    </a:ext>
                  </a:extLst>
                </a:gridCol>
                <a:gridCol w="510120">
                  <a:extLst>
                    <a:ext uri="{9D8B030D-6E8A-4147-A177-3AD203B41FA5}">
                      <a16:colId xmlns:a16="http://schemas.microsoft.com/office/drawing/2014/main" val="20002"/>
                    </a:ext>
                  </a:extLst>
                </a:gridCol>
                <a:gridCol w="807150">
                  <a:extLst>
                    <a:ext uri="{9D8B030D-6E8A-4147-A177-3AD203B41FA5}">
                      <a16:colId xmlns:a16="http://schemas.microsoft.com/office/drawing/2014/main" val="20003"/>
                    </a:ext>
                  </a:extLst>
                </a:gridCol>
                <a:gridCol w="807150">
                  <a:extLst>
                    <a:ext uri="{9D8B030D-6E8A-4147-A177-3AD203B41FA5}">
                      <a16:colId xmlns:a16="http://schemas.microsoft.com/office/drawing/2014/main" val="20004"/>
                    </a:ext>
                  </a:extLst>
                </a:gridCol>
                <a:gridCol w="1698245">
                  <a:extLst>
                    <a:ext uri="{9D8B030D-6E8A-4147-A177-3AD203B41FA5}">
                      <a16:colId xmlns:a16="http://schemas.microsoft.com/office/drawing/2014/main" val="20005"/>
                    </a:ext>
                  </a:extLst>
                </a:gridCol>
                <a:gridCol w="1698245">
                  <a:extLst>
                    <a:ext uri="{9D8B030D-6E8A-4147-A177-3AD203B41FA5}">
                      <a16:colId xmlns:a16="http://schemas.microsoft.com/office/drawing/2014/main" val="20006"/>
                    </a:ext>
                  </a:extLst>
                </a:gridCol>
                <a:gridCol w="1388300">
                  <a:extLst>
                    <a:ext uri="{9D8B030D-6E8A-4147-A177-3AD203B41FA5}">
                      <a16:colId xmlns:a16="http://schemas.microsoft.com/office/drawing/2014/main" val="20007"/>
                    </a:ext>
                  </a:extLst>
                </a:gridCol>
                <a:gridCol w="1388300">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gridCol w="348689">
                  <a:extLst>
                    <a:ext uri="{9D8B030D-6E8A-4147-A177-3AD203B41FA5}">
                      <a16:colId xmlns:a16="http://schemas.microsoft.com/office/drawing/2014/main" val="20010"/>
                    </a:ext>
                  </a:extLst>
                </a:gridCol>
                <a:gridCol w="348689">
                  <a:extLst>
                    <a:ext uri="{9D8B030D-6E8A-4147-A177-3AD203B41FA5}">
                      <a16:colId xmlns:a16="http://schemas.microsoft.com/office/drawing/2014/main" val="20011"/>
                    </a:ext>
                  </a:extLst>
                </a:gridCol>
                <a:gridCol w="348689">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r h="739775">
                <a:tc rowSpan="4">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1.1 </a:t>
                      </a:r>
                      <a:r>
                        <a:rPr lang="zh-CN" altLang="en-US" sz="1000" b="1" u="none" strike="noStrike">
                          <a:effectLst/>
                        </a:rPr>
                        <a:t>首页预期显示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腾讯地图加载有效性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腾讯地图加载成功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73977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地图加载用户当前位置有效性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已进入系统，地图加载成功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成功定位用户当前所在位置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21972">
                <a:tc vMerge="1">
                  <a:txBody>
                    <a:bodyPr/>
                    <a:lstStyle/>
                    <a:p>
                      <a:endParaRPr lang="zh-CN"/>
                    </a:p>
                  </a:txBody>
                  <a:tcPr/>
                </a:tc>
                <a:tc rowSpan="2">
                  <a:txBody>
                    <a:bodyPr/>
                    <a:lstStyle/>
                    <a:p>
                      <a:pPr algn="ctr" fontAlgn="ctr"/>
                      <a:r>
                        <a:rPr lang="en-US" altLang="zh-CN" sz="1000" b="1" u="none" strike="noStrike">
                          <a:effectLst/>
                        </a:rPr>
                        <a:t>1.2 </a:t>
                      </a:r>
                      <a:r>
                        <a:rPr lang="zh-CN" altLang="en-US" sz="1000" b="1" u="none" strike="noStrike">
                          <a:effectLst/>
                        </a:rPr>
                        <a:t>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已有其他用户创建的气泡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弹出气泡所处位置、点击小组选项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82197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气泡内加入群组有效性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成功点击气泡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用户数据进入群组数据库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785794" y="1925665"/>
          <a:ext cx="10684933" cy="4347004"/>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0">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6">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244967">
                <a:tc rowSpan="11">
                  <a:txBody>
                    <a:bodyPr/>
                    <a:lstStyle/>
                    <a:p>
                      <a:pPr algn="ctr" fontAlgn="ctr"/>
                      <a:r>
                        <a:rPr lang="en-US" altLang="zh-CN" sz="1000" b="1" u="none" strike="noStrike" dirty="0">
                          <a:effectLst/>
                        </a:rPr>
                        <a:t>2 </a:t>
                      </a:r>
                      <a:r>
                        <a:rPr lang="zh-CN" altLang="en-US" sz="1000" b="1" u="none" strike="noStrike" dirty="0">
                          <a:effectLst/>
                        </a:rPr>
                        <a:t>约球</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4">
                  <a:txBody>
                    <a:bodyPr/>
                    <a:lstStyle/>
                    <a:p>
                      <a:pPr algn="ctr" fontAlgn="ctr"/>
                      <a:r>
                        <a:rPr lang="en-US" altLang="zh-CN" sz="1000" b="1" u="none" strike="noStrike" dirty="0">
                          <a:effectLst/>
                        </a:rPr>
                        <a:t>2.1 </a:t>
                      </a:r>
                      <a:r>
                        <a:rPr lang="zh-CN" altLang="en-US" sz="1000" b="1" u="none" strike="noStrike" dirty="0">
                          <a:effectLst/>
                        </a:rPr>
                        <a:t>输入地址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地址输入联想</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获得联想约球地址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中国大陆外地址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高雄市</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获取高雄市失败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超过限定搜索长度的字符串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a:t>
                      </a:r>
                      <a:r>
                        <a:rPr lang="en-US" altLang="zh-CN" sz="1000" b="1" u="none" strike="noStrike">
                          <a:effectLst/>
                        </a:rPr>
                        <a:t>20</a:t>
                      </a:r>
                      <a:r>
                        <a:rPr lang="zh-CN" altLang="en-US" sz="1000" b="1" u="none" strike="noStrike">
                          <a:effectLst/>
                        </a:rPr>
                        <a:t>个字符的乱序字串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获取地址失败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dirty="0">
                          <a:effectLst/>
                        </a:rPr>
                        <a:t>2.1.4</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地址输入后地图定位有效性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已输入有效地址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浙江大学（华家池校区）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lat:30.27064</a:t>
                      </a:r>
                      <a:br>
                        <a:rPr lang="en-US" sz="1000" b="1" u="none" strike="noStrike">
                          <a:effectLst/>
                        </a:rPr>
                      </a:br>
                      <a:r>
                        <a:rPr lang="en-US" sz="1000" b="1" u="none" strike="noStrike">
                          <a:effectLst/>
                        </a:rPr>
                        <a:t>lng:120.19138</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进入该地址公告信息填写界面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437442">
                <a:tc vMerge="1">
                  <a:txBody>
                    <a:bodyPr/>
                    <a:lstStyle/>
                    <a:p>
                      <a:endParaRPr lang="zh-CN"/>
                    </a:p>
                  </a:txBody>
                  <a:tcPr/>
                </a:tc>
                <a:tc rowSpan="6">
                  <a:txBody>
                    <a:bodyPr/>
                    <a:lstStyle/>
                    <a:p>
                      <a:pPr algn="ctr" fontAlgn="ctr"/>
                      <a:r>
                        <a:rPr lang="en-US" altLang="zh-CN" sz="1000" b="1" u="none" strike="noStrike">
                          <a:effectLst/>
                        </a:rPr>
                        <a:t>2.2 </a:t>
                      </a:r>
                      <a:r>
                        <a:rPr lang="zh-CN" altLang="en-US" sz="1000" b="1" u="none" strike="noStrike">
                          <a:effectLst/>
                        </a:rPr>
                        <a:t>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时间选择有效性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改变默认时间</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与默认时间不一致的时间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成功加载用户所需时间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已进入既定地址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小月（无</a:t>
                      </a:r>
                      <a:r>
                        <a:rPr lang="en-US" altLang="zh-CN" sz="1000" b="1" u="none" strike="noStrike" dirty="0">
                          <a:effectLst/>
                        </a:rPr>
                        <a:t>31</a:t>
                      </a:r>
                      <a:r>
                        <a:rPr lang="zh-CN" altLang="en-US" sz="1000" b="1" u="none" strike="noStrike" dirty="0">
                          <a:effectLst/>
                        </a:rPr>
                        <a:t>号）的错误边界值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2019-06-31</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无法选择该日期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当前日期的之前某日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1999-95-26</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无法选择该日期</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无限制条件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人数选择有效性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用户限定人数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任意整数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可输入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7"/>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2.2.4</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8"/>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2.2.5</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9"/>
                  </a:ext>
                </a:extLst>
              </a:tr>
              <a:tr h="437442">
                <a:tc vMerge="1">
                  <a:txBody>
                    <a:bodyPr/>
                    <a:lstStyle/>
                    <a:p>
                      <a:endParaRPr lang="zh-CN"/>
                    </a:p>
                  </a:txBody>
                  <a:tcPr/>
                </a:tc>
                <a:tc>
                  <a:txBody>
                    <a:bodyPr/>
                    <a:lstStyle/>
                    <a:p>
                      <a:pPr algn="ctr" fontAlgn="ctr"/>
                      <a:r>
                        <a:rPr lang="en-US" altLang="zh-CN" sz="1000" b="1" u="none" strike="noStrike">
                          <a:effectLst/>
                        </a:rPr>
                        <a:t>2.3 </a:t>
                      </a:r>
                      <a:r>
                        <a:rPr lang="zh-CN" altLang="en-US" sz="1000" b="1" u="none" strike="noStrike">
                          <a:effectLst/>
                        </a:rPr>
                        <a:t>约球公告处理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群组生成有效性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群组成功信息成功进入数据库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10"/>
                  </a:ext>
                </a:extLst>
              </a:tr>
            </a:tbl>
          </a:graphicData>
        </a:graphic>
      </p:graphicFrame>
      <p:graphicFrame>
        <p:nvGraphicFramePr>
          <p:cNvPr id="3" name="表格 2"/>
          <p:cNvGraphicFramePr>
            <a:graphicFrameLocks noGrp="1"/>
          </p:cNvGraphicFramePr>
          <p:nvPr/>
        </p:nvGraphicFramePr>
        <p:xfrm>
          <a:off x="785794" y="1069741"/>
          <a:ext cx="10684933" cy="821972"/>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1">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5">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sp>
        <p:nvSpPr>
          <p:cNvPr id="4" name="文本框 3"/>
          <p:cNvSpPr txBox="1"/>
          <p:nvPr/>
        </p:nvSpPr>
        <p:spPr>
          <a:xfrm>
            <a:off x="785794" y="1711569"/>
            <a:ext cx="7584831" cy="523220"/>
          </a:xfrm>
          <a:prstGeom prst="rect">
            <a:avLst/>
          </a:prstGeom>
          <a:noFill/>
        </p:spPr>
        <p:txBody>
          <a:bodyPr wrap="square" rtlCol="0">
            <a:spAutoFit/>
          </a:bodyPr>
          <a:lstStyle/>
          <a:p>
            <a:r>
              <a:rPr lang="zh-CN" altLang="en-US" sz="2800" b="1" dirty="0" smtClean="0"/>
              <a:t>项目实现情况</a:t>
            </a:r>
            <a:endParaRPr lang="zh-CN" altLang="en-US" sz="2800" b="1" dirty="0"/>
          </a:p>
        </p:txBody>
      </p:sp>
      <p:sp>
        <p:nvSpPr>
          <p:cNvPr id="6" name="文本框 5"/>
          <p:cNvSpPr txBox="1"/>
          <p:nvPr/>
        </p:nvSpPr>
        <p:spPr>
          <a:xfrm>
            <a:off x="783840" y="2805903"/>
            <a:ext cx="8124092" cy="1477328"/>
          </a:xfrm>
          <a:prstGeom prst="rect">
            <a:avLst/>
          </a:prstGeom>
          <a:noFill/>
        </p:spPr>
        <p:txBody>
          <a:bodyPr wrap="square" rtlCol="0">
            <a:spAutoFit/>
          </a:bodyPr>
          <a:lstStyle/>
          <a:p>
            <a:r>
              <a:rPr lang="en-US" altLang="zh-CN" dirty="0"/>
              <a:t>	</a:t>
            </a:r>
            <a:r>
              <a:rPr lang="zh-CN" altLang="en-US" dirty="0" smtClean="0"/>
              <a:t>截至</a:t>
            </a:r>
            <a:r>
              <a:rPr lang="en-US" altLang="zh-CN" dirty="0" smtClean="0"/>
              <a:t>6</a:t>
            </a:r>
            <a:r>
              <a:rPr lang="zh-CN" altLang="en-US" dirty="0" smtClean="0"/>
              <a:t>月</a:t>
            </a:r>
            <a:r>
              <a:rPr lang="en-US" altLang="zh-CN" dirty="0" smtClean="0"/>
              <a:t>16</a:t>
            </a:r>
            <a:r>
              <a:rPr lang="zh-CN" altLang="en-US" dirty="0" smtClean="0"/>
              <a:t>日为止，我们</a:t>
            </a:r>
            <a:r>
              <a:rPr lang="en-US" altLang="zh-CN" dirty="0" smtClean="0"/>
              <a:t>G06</a:t>
            </a:r>
            <a:r>
              <a:rPr lang="zh-CN" altLang="en-US" dirty="0" smtClean="0"/>
              <a:t>已按照如上的既定时间计划执行了各类活动，编写完毕了包括项目计划等文档、演示</a:t>
            </a:r>
            <a:r>
              <a:rPr lang="en-US" altLang="zh-CN" dirty="0" smtClean="0"/>
              <a:t>PPT</a:t>
            </a:r>
            <a:r>
              <a:rPr lang="zh-CN" altLang="en-US" dirty="0" smtClean="0"/>
              <a:t>在内的各类开发文档，并通过代码编写得到了一个已经能够运行且基本符合用户黄同学需求的微信小程序</a:t>
            </a:r>
            <a:r>
              <a:rPr lang="en-US" altLang="zh-CN" dirty="0" smtClean="0"/>
              <a:t>——</a:t>
            </a:r>
            <a:r>
              <a:rPr lang="zh-CN" altLang="en-US" dirty="0" smtClean="0"/>
              <a:t>球约（</a:t>
            </a:r>
            <a:r>
              <a:rPr lang="en-US" altLang="zh-CN" dirty="0" err="1" smtClean="0"/>
              <a:t>BallDate</a:t>
            </a:r>
            <a:r>
              <a:rPr lang="zh-CN" altLang="en-US" dirty="0" smtClean="0"/>
              <a:t>）。</a:t>
            </a:r>
            <a:endParaRPr lang="en-US" altLang="zh-CN" dirty="0" smtClean="0"/>
          </a:p>
          <a:p>
            <a:r>
              <a:rPr lang="en-US" altLang="zh-CN" dirty="0"/>
              <a:t>	</a:t>
            </a:r>
            <a:r>
              <a:rPr lang="zh-CN" altLang="en-US" dirty="0" smtClean="0"/>
              <a:t>所以小组项目实现情况还算优良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468086" y="1874158"/>
          <a:ext cx="11386455" cy="4667295"/>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8">
                  <a:extLst>
                    <a:ext uri="{9D8B030D-6E8A-4147-A177-3AD203B41FA5}">
                      <a16:colId xmlns:a16="http://schemas.microsoft.com/office/drawing/2014/main" val="20007"/>
                    </a:ext>
                  </a:extLst>
                </a:gridCol>
                <a:gridCol w="1441748">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585924">
                <a:tc rowSpan="7">
                  <a:txBody>
                    <a:bodyPr/>
                    <a:lstStyle/>
                    <a:p>
                      <a:pPr algn="ctr" fontAlgn="ctr"/>
                      <a:r>
                        <a:rPr lang="en-US" altLang="zh-CN" sz="1000" b="1" u="none" strike="noStrike" dirty="0">
                          <a:effectLst/>
                        </a:rPr>
                        <a:t>3</a:t>
                      </a:r>
                      <a:r>
                        <a:rPr lang="zh-CN" altLang="en-US" sz="1000" b="1" u="none" strike="noStrike" dirty="0">
                          <a:effectLst/>
                        </a:rPr>
                        <a:t>群组</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3">
                  <a:txBody>
                    <a:bodyPr/>
                    <a:lstStyle/>
                    <a:p>
                      <a:pPr algn="ctr" fontAlgn="ctr"/>
                      <a:r>
                        <a:rPr lang="en-US" altLang="zh-CN" sz="1000" b="1" u="none" strike="noStrike">
                          <a:effectLst/>
                        </a:rPr>
                        <a:t>3.1 </a:t>
                      </a:r>
                      <a:r>
                        <a:rPr lang="zh-CN" altLang="en-US" sz="1000" b="1" u="none" strike="noStrike">
                          <a:effectLst/>
                        </a:rPr>
                        <a:t>查看已加入群组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已加入群组显示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正确显示已加入的群组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6296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成功进入群组控制界面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74710">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发起人</a:t>
                      </a:r>
                      <a:r>
                        <a:rPr lang="en-US" altLang="zh-CN" sz="1000" b="1" u="none" strike="noStrike">
                          <a:effectLst/>
                        </a:rPr>
                        <a:t>/</a:t>
                      </a:r>
                      <a:r>
                        <a:rPr lang="zh-CN" altLang="en-US" sz="1000" b="1" u="none" strike="noStrike">
                          <a:effectLst/>
                        </a:rPr>
                        <a:t>邀请人区分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发起人拥有解散群组功能</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585924">
                <a:tc vMerge="1">
                  <a:txBody>
                    <a:bodyPr/>
                    <a:lstStyle/>
                    <a:p>
                      <a:endParaRPr lang="zh-CN"/>
                    </a:p>
                  </a:txBody>
                  <a:tcPr/>
                </a:tc>
                <a:tc>
                  <a:txBody>
                    <a:bodyPr/>
                    <a:lstStyle/>
                    <a:p>
                      <a:pPr algn="ctr" fontAlgn="ctr"/>
                      <a:r>
                        <a:rPr lang="en-US" altLang="zh-CN" sz="1000" b="1" u="none" strike="noStrike">
                          <a:effectLst/>
                        </a:rPr>
                        <a:t>3.2 </a:t>
                      </a:r>
                      <a:r>
                        <a:rPr lang="zh-CN" altLang="en-US" sz="1000" b="1" u="none" strike="noStrike">
                          <a:effectLst/>
                        </a:rPr>
                        <a:t>解散</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数据有效性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发起人权限</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585924">
                <a:tc vMerge="1">
                  <a:txBody>
                    <a:bodyPr/>
                    <a:lstStyle/>
                    <a:p>
                      <a:endParaRPr lang="zh-CN"/>
                    </a:p>
                  </a:txBody>
                  <a:tcPr/>
                </a:tc>
                <a:tc rowSpan="3">
                  <a:txBody>
                    <a:bodyPr/>
                    <a:lstStyle/>
                    <a:p>
                      <a:pPr algn="ctr" fontAlgn="ctr"/>
                      <a:r>
                        <a:rPr lang="en-US" altLang="zh-CN" sz="1000" b="1" u="none" strike="noStrike">
                          <a:effectLst/>
                        </a:rPr>
                        <a:t>3.3 </a:t>
                      </a:r>
                      <a:r>
                        <a:rPr lang="zh-CN" altLang="en-US" sz="1000" b="1" u="none" strike="noStrike">
                          <a:effectLst/>
                        </a:rPr>
                        <a:t>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评价反馈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评价录入用户数据库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68086" y="1052186"/>
          <a:ext cx="11386457" cy="821972"/>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9">
                  <a:extLst>
                    <a:ext uri="{9D8B030D-6E8A-4147-A177-3AD203B41FA5}">
                      <a16:colId xmlns:a16="http://schemas.microsoft.com/office/drawing/2014/main" val="20007"/>
                    </a:ext>
                  </a:extLst>
                </a:gridCol>
                <a:gridCol w="1441749">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3" name="表格 2"/>
          <p:cNvGraphicFramePr>
            <a:graphicFrameLocks noGrp="1"/>
          </p:cNvGraphicFramePr>
          <p:nvPr/>
        </p:nvGraphicFramePr>
        <p:xfrm>
          <a:off x="522511" y="2035628"/>
          <a:ext cx="11190517" cy="4267200"/>
        </p:xfrm>
        <a:graphic>
          <a:graphicData uri="http://schemas.openxmlformats.org/drawingml/2006/table">
            <a:tbl>
              <a:tblPr>
                <a:tableStyleId>{5C22544A-7EE6-4342-B048-85BDC9FD1C3A}</a:tableStyleId>
              </a:tblPr>
              <a:tblGrid>
                <a:gridCol w="461328">
                  <a:extLst>
                    <a:ext uri="{9D8B030D-6E8A-4147-A177-3AD203B41FA5}">
                      <a16:colId xmlns:a16="http://schemas.microsoft.com/office/drawing/2014/main" val="20000"/>
                    </a:ext>
                  </a:extLst>
                </a:gridCol>
                <a:gridCol w="461328">
                  <a:extLst>
                    <a:ext uri="{9D8B030D-6E8A-4147-A177-3AD203B41FA5}">
                      <a16:colId xmlns:a16="http://schemas.microsoft.com/office/drawing/2014/main" val="20001"/>
                    </a:ext>
                  </a:extLst>
                </a:gridCol>
                <a:gridCol w="520643">
                  <a:extLst>
                    <a:ext uri="{9D8B030D-6E8A-4147-A177-3AD203B41FA5}">
                      <a16:colId xmlns:a16="http://schemas.microsoft.com/office/drawing/2014/main" val="20002"/>
                    </a:ext>
                  </a:extLst>
                </a:gridCol>
                <a:gridCol w="823801">
                  <a:extLst>
                    <a:ext uri="{9D8B030D-6E8A-4147-A177-3AD203B41FA5}">
                      <a16:colId xmlns:a16="http://schemas.microsoft.com/office/drawing/2014/main" val="20003"/>
                    </a:ext>
                  </a:extLst>
                </a:gridCol>
                <a:gridCol w="823801">
                  <a:extLst>
                    <a:ext uri="{9D8B030D-6E8A-4147-A177-3AD203B41FA5}">
                      <a16:colId xmlns:a16="http://schemas.microsoft.com/office/drawing/2014/main" val="20004"/>
                    </a:ext>
                  </a:extLst>
                </a:gridCol>
                <a:gridCol w="1733278">
                  <a:extLst>
                    <a:ext uri="{9D8B030D-6E8A-4147-A177-3AD203B41FA5}">
                      <a16:colId xmlns:a16="http://schemas.microsoft.com/office/drawing/2014/main" val="20005"/>
                    </a:ext>
                  </a:extLst>
                </a:gridCol>
                <a:gridCol w="1733278">
                  <a:extLst>
                    <a:ext uri="{9D8B030D-6E8A-4147-A177-3AD203B41FA5}">
                      <a16:colId xmlns:a16="http://schemas.microsoft.com/office/drawing/2014/main" val="20006"/>
                    </a:ext>
                  </a:extLst>
                </a:gridCol>
                <a:gridCol w="1416939">
                  <a:extLst>
                    <a:ext uri="{9D8B030D-6E8A-4147-A177-3AD203B41FA5}">
                      <a16:colId xmlns:a16="http://schemas.microsoft.com/office/drawing/2014/main" val="20007"/>
                    </a:ext>
                  </a:extLst>
                </a:gridCol>
                <a:gridCol w="1416939">
                  <a:extLst>
                    <a:ext uri="{9D8B030D-6E8A-4147-A177-3AD203B41FA5}">
                      <a16:colId xmlns:a16="http://schemas.microsoft.com/office/drawing/2014/main" val="20008"/>
                    </a:ext>
                  </a:extLst>
                </a:gridCol>
                <a:gridCol w="731536">
                  <a:extLst>
                    <a:ext uri="{9D8B030D-6E8A-4147-A177-3AD203B41FA5}">
                      <a16:colId xmlns:a16="http://schemas.microsoft.com/office/drawing/2014/main" val="20009"/>
                    </a:ext>
                  </a:extLst>
                </a:gridCol>
                <a:gridCol w="355882">
                  <a:extLst>
                    <a:ext uri="{9D8B030D-6E8A-4147-A177-3AD203B41FA5}">
                      <a16:colId xmlns:a16="http://schemas.microsoft.com/office/drawing/2014/main" val="20010"/>
                    </a:ext>
                  </a:extLst>
                </a:gridCol>
                <a:gridCol w="355882">
                  <a:extLst>
                    <a:ext uri="{9D8B030D-6E8A-4147-A177-3AD203B41FA5}">
                      <a16:colId xmlns:a16="http://schemas.microsoft.com/office/drawing/2014/main" val="20011"/>
                    </a:ext>
                  </a:extLst>
                </a:gridCol>
                <a:gridCol w="355882">
                  <a:extLst>
                    <a:ext uri="{9D8B030D-6E8A-4147-A177-3AD203B41FA5}">
                      <a16:colId xmlns:a16="http://schemas.microsoft.com/office/drawing/2014/main" val="20012"/>
                    </a:ext>
                  </a:extLst>
                </a:gridCol>
              </a:tblGrid>
              <a:tr h="849899">
                <a:tc rowSpan="5">
                  <a:txBody>
                    <a:bodyPr/>
                    <a:lstStyle/>
                    <a:p>
                      <a:pPr algn="ctr" fontAlgn="ctr"/>
                      <a:r>
                        <a:rPr lang="zh-CN" altLang="en-US" sz="1000" b="1" u="none" strike="noStrike">
                          <a:effectLst/>
                        </a:rPr>
                        <a:t>                             </a:t>
                      </a: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4.1</a:t>
                      </a:r>
                      <a:r>
                        <a:rPr lang="zh-CN" altLang="en-US" sz="1000" b="1" u="none" strike="noStrike">
                          <a:effectLst/>
                        </a:rPr>
                        <a:t>修改个人信息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不实际的正整数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300</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没有合理推测边界值</a:t>
                      </a: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49899">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4.1.2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负数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a:effectLst/>
                          <a:sym typeface="+mn-ea"/>
                        </a:rPr>
                        <a:t>没有合理推测边界值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85311">
                <a:tc vMerge="1">
                  <a:txBody>
                    <a:bodyPr/>
                    <a:lstStyle/>
                    <a:p>
                      <a:endParaRPr lang="zh-CN"/>
                    </a:p>
                  </a:txBody>
                  <a:tcPr/>
                </a:tc>
                <a:tc>
                  <a:txBody>
                    <a:bodyPr/>
                    <a:lstStyle/>
                    <a:p>
                      <a:pPr algn="ctr" fontAlgn="ctr"/>
                      <a:r>
                        <a:rPr lang="en-US" altLang="zh-CN" sz="1000" b="1" u="none" strike="noStrike">
                          <a:effectLst/>
                        </a:rPr>
                        <a:t>4.2</a:t>
                      </a:r>
                      <a:r>
                        <a:rPr lang="zh-CN" altLang="en-US" sz="1000" b="1" u="none" strike="noStrike">
                          <a:effectLst/>
                        </a:rPr>
                        <a:t>查看我的基本信息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dirty="0">
                          <a:effectLst/>
                        </a:rPr>
                        <a:t>未开发</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85311">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796780">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nvGraphicFramePr>
        <p:xfrm>
          <a:off x="468087" y="1237244"/>
          <a:ext cx="11244942" cy="821972"/>
        </p:xfrm>
        <a:graphic>
          <a:graphicData uri="http://schemas.openxmlformats.org/drawingml/2006/table">
            <a:tbl>
              <a:tblPr>
                <a:tableStyleId>{5C22544A-7EE6-4342-B048-85BDC9FD1C3A}</a:tableStyleId>
              </a:tblPr>
              <a:tblGrid>
                <a:gridCol w="463572">
                  <a:extLst>
                    <a:ext uri="{9D8B030D-6E8A-4147-A177-3AD203B41FA5}">
                      <a16:colId xmlns:a16="http://schemas.microsoft.com/office/drawing/2014/main" val="20000"/>
                    </a:ext>
                  </a:extLst>
                </a:gridCol>
                <a:gridCol w="463572">
                  <a:extLst>
                    <a:ext uri="{9D8B030D-6E8A-4147-A177-3AD203B41FA5}">
                      <a16:colId xmlns:a16="http://schemas.microsoft.com/office/drawing/2014/main" val="20001"/>
                    </a:ext>
                  </a:extLst>
                </a:gridCol>
                <a:gridCol w="523175">
                  <a:extLst>
                    <a:ext uri="{9D8B030D-6E8A-4147-A177-3AD203B41FA5}">
                      <a16:colId xmlns:a16="http://schemas.microsoft.com/office/drawing/2014/main" val="20002"/>
                    </a:ext>
                  </a:extLst>
                </a:gridCol>
                <a:gridCol w="827807">
                  <a:extLst>
                    <a:ext uri="{9D8B030D-6E8A-4147-A177-3AD203B41FA5}">
                      <a16:colId xmlns:a16="http://schemas.microsoft.com/office/drawing/2014/main" val="20003"/>
                    </a:ext>
                  </a:extLst>
                </a:gridCol>
                <a:gridCol w="827807">
                  <a:extLst>
                    <a:ext uri="{9D8B030D-6E8A-4147-A177-3AD203B41FA5}">
                      <a16:colId xmlns:a16="http://schemas.microsoft.com/office/drawing/2014/main" val="20004"/>
                    </a:ext>
                  </a:extLst>
                </a:gridCol>
                <a:gridCol w="1741708">
                  <a:extLst>
                    <a:ext uri="{9D8B030D-6E8A-4147-A177-3AD203B41FA5}">
                      <a16:colId xmlns:a16="http://schemas.microsoft.com/office/drawing/2014/main" val="20005"/>
                    </a:ext>
                  </a:extLst>
                </a:gridCol>
                <a:gridCol w="1741708">
                  <a:extLst>
                    <a:ext uri="{9D8B030D-6E8A-4147-A177-3AD203B41FA5}">
                      <a16:colId xmlns:a16="http://schemas.microsoft.com/office/drawing/2014/main" val="20006"/>
                    </a:ext>
                  </a:extLst>
                </a:gridCol>
                <a:gridCol w="1423830">
                  <a:extLst>
                    <a:ext uri="{9D8B030D-6E8A-4147-A177-3AD203B41FA5}">
                      <a16:colId xmlns:a16="http://schemas.microsoft.com/office/drawing/2014/main" val="20007"/>
                    </a:ext>
                  </a:extLst>
                </a:gridCol>
                <a:gridCol w="1423830">
                  <a:extLst>
                    <a:ext uri="{9D8B030D-6E8A-4147-A177-3AD203B41FA5}">
                      <a16:colId xmlns:a16="http://schemas.microsoft.com/office/drawing/2014/main" val="20008"/>
                    </a:ext>
                  </a:extLst>
                </a:gridCol>
                <a:gridCol w="735094">
                  <a:extLst>
                    <a:ext uri="{9D8B030D-6E8A-4147-A177-3AD203B41FA5}">
                      <a16:colId xmlns:a16="http://schemas.microsoft.com/office/drawing/2014/main" val="20009"/>
                    </a:ext>
                  </a:extLst>
                </a:gridCol>
                <a:gridCol w="357613">
                  <a:extLst>
                    <a:ext uri="{9D8B030D-6E8A-4147-A177-3AD203B41FA5}">
                      <a16:colId xmlns:a16="http://schemas.microsoft.com/office/drawing/2014/main" val="20010"/>
                    </a:ext>
                  </a:extLst>
                </a:gridCol>
                <a:gridCol w="357613">
                  <a:extLst>
                    <a:ext uri="{9D8B030D-6E8A-4147-A177-3AD203B41FA5}">
                      <a16:colId xmlns:a16="http://schemas.microsoft.com/office/drawing/2014/main" val="20011"/>
                    </a:ext>
                  </a:extLst>
                </a:gridCol>
                <a:gridCol w="3576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03-3</a:t>
            </a:r>
            <a:endParaRPr lang="en-US" altLang="zh-CN" sz="5400" b="1" dirty="0">
              <a:solidFill>
                <a:schemeClr val="bg1"/>
              </a:solidFill>
            </a:endParaRPr>
          </a:p>
          <a:p>
            <a:r>
              <a:rPr lang="zh-CN" altLang="en-US" sz="5400" dirty="0" smtClean="0">
                <a:solidFill>
                  <a:schemeClr val="bg1"/>
                </a:solidFill>
              </a:rPr>
              <a:t>集成计划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20484" y="1000112"/>
          <a:ext cx="10537373" cy="5472052"/>
        </p:xfrm>
        <a:graphic>
          <a:graphicData uri="http://schemas.openxmlformats.org/drawingml/2006/table">
            <a:tbl>
              <a:tblPr>
                <a:tableStyleId>{5C22544A-7EE6-4342-B048-85BDC9FD1C3A}</a:tableStyleId>
              </a:tblPr>
              <a:tblGrid>
                <a:gridCol w="415091">
                  <a:extLst>
                    <a:ext uri="{9D8B030D-6E8A-4147-A177-3AD203B41FA5}">
                      <a16:colId xmlns:a16="http://schemas.microsoft.com/office/drawing/2014/main" val="20000"/>
                    </a:ext>
                  </a:extLst>
                </a:gridCol>
                <a:gridCol w="559645">
                  <a:extLst>
                    <a:ext uri="{9D8B030D-6E8A-4147-A177-3AD203B41FA5}">
                      <a16:colId xmlns:a16="http://schemas.microsoft.com/office/drawing/2014/main" val="20001"/>
                    </a:ext>
                  </a:extLst>
                </a:gridCol>
                <a:gridCol w="461715">
                  <a:extLst>
                    <a:ext uri="{9D8B030D-6E8A-4147-A177-3AD203B41FA5}">
                      <a16:colId xmlns:a16="http://schemas.microsoft.com/office/drawing/2014/main" val="20002"/>
                    </a:ext>
                  </a:extLst>
                </a:gridCol>
                <a:gridCol w="826768">
                  <a:extLst>
                    <a:ext uri="{9D8B030D-6E8A-4147-A177-3AD203B41FA5}">
                      <a16:colId xmlns:a16="http://schemas.microsoft.com/office/drawing/2014/main" val="20003"/>
                    </a:ext>
                  </a:extLst>
                </a:gridCol>
                <a:gridCol w="797004">
                  <a:extLst>
                    <a:ext uri="{9D8B030D-6E8A-4147-A177-3AD203B41FA5}">
                      <a16:colId xmlns:a16="http://schemas.microsoft.com/office/drawing/2014/main" val="20004"/>
                    </a:ext>
                  </a:extLst>
                </a:gridCol>
                <a:gridCol w="1940074">
                  <a:extLst>
                    <a:ext uri="{9D8B030D-6E8A-4147-A177-3AD203B41FA5}">
                      <a16:colId xmlns:a16="http://schemas.microsoft.com/office/drawing/2014/main" val="20005"/>
                    </a:ext>
                  </a:extLst>
                </a:gridCol>
                <a:gridCol w="555805">
                  <a:extLst>
                    <a:ext uri="{9D8B030D-6E8A-4147-A177-3AD203B41FA5}">
                      <a16:colId xmlns:a16="http://schemas.microsoft.com/office/drawing/2014/main" val="20006"/>
                    </a:ext>
                  </a:extLst>
                </a:gridCol>
                <a:gridCol w="1310860">
                  <a:extLst>
                    <a:ext uri="{9D8B030D-6E8A-4147-A177-3AD203B41FA5}">
                      <a16:colId xmlns:a16="http://schemas.microsoft.com/office/drawing/2014/main" val="20007"/>
                    </a:ext>
                  </a:extLst>
                </a:gridCol>
                <a:gridCol w="776636">
                  <a:extLst>
                    <a:ext uri="{9D8B030D-6E8A-4147-A177-3AD203B41FA5}">
                      <a16:colId xmlns:a16="http://schemas.microsoft.com/office/drawing/2014/main" val="20008"/>
                    </a:ext>
                  </a:extLst>
                </a:gridCol>
                <a:gridCol w="1274921">
                  <a:extLst>
                    <a:ext uri="{9D8B030D-6E8A-4147-A177-3AD203B41FA5}">
                      <a16:colId xmlns:a16="http://schemas.microsoft.com/office/drawing/2014/main" val="20009"/>
                    </a:ext>
                  </a:extLst>
                </a:gridCol>
                <a:gridCol w="658215">
                  <a:extLst>
                    <a:ext uri="{9D8B030D-6E8A-4147-A177-3AD203B41FA5}">
                      <a16:colId xmlns:a16="http://schemas.microsoft.com/office/drawing/2014/main" val="20010"/>
                    </a:ext>
                  </a:extLst>
                </a:gridCol>
                <a:gridCol w="320213">
                  <a:extLst>
                    <a:ext uri="{9D8B030D-6E8A-4147-A177-3AD203B41FA5}">
                      <a16:colId xmlns:a16="http://schemas.microsoft.com/office/drawing/2014/main" val="20011"/>
                    </a:ext>
                  </a:extLst>
                </a:gridCol>
                <a:gridCol w="320213">
                  <a:extLst>
                    <a:ext uri="{9D8B030D-6E8A-4147-A177-3AD203B41FA5}">
                      <a16:colId xmlns:a16="http://schemas.microsoft.com/office/drawing/2014/main" val="20012"/>
                    </a:ext>
                  </a:extLst>
                </a:gridCol>
                <a:gridCol w="320213">
                  <a:extLst>
                    <a:ext uri="{9D8B030D-6E8A-4147-A177-3AD203B41FA5}">
                      <a16:colId xmlns:a16="http://schemas.microsoft.com/office/drawing/2014/main" val="20013"/>
                    </a:ext>
                  </a:extLst>
                </a:gridCol>
              </a:tblGrid>
              <a:tr h="654876">
                <a:tc gridSpan="14">
                  <a:txBody>
                    <a:bodyPr/>
                    <a:lstStyle/>
                    <a:p>
                      <a:pPr algn="ctr" fontAlgn="ctr"/>
                      <a:r>
                        <a:rPr lang="en-US" sz="1200" b="1" u="none" strike="noStrike" dirty="0">
                          <a:effectLst/>
                        </a:rPr>
                        <a:t>[BALL_DATE]</a:t>
                      </a:r>
                      <a:r>
                        <a:rPr lang="zh-CN" altLang="en-US" sz="1200" b="1" u="none" strike="noStrike" dirty="0">
                          <a:effectLst/>
                        </a:rPr>
                        <a:t>项目集成测试用例（黑盒</a:t>
                      </a:r>
                      <a:r>
                        <a:rPr lang="en-US" altLang="zh-CN" sz="1200" b="1" u="none" strike="noStrike" dirty="0">
                          <a:effectLst/>
                        </a:rPr>
                        <a:t>/</a:t>
                      </a:r>
                      <a:r>
                        <a:rPr lang="zh-CN" altLang="en-US" sz="1200" b="1" u="none" strike="noStrike" dirty="0">
                          <a:effectLst/>
                        </a:rPr>
                        <a:t>自底向上方法）</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3835">
                <a:tc gridSpan="14">
                  <a:txBody>
                    <a:bodyPr/>
                    <a:lstStyle/>
                    <a:p>
                      <a:pPr algn="r" fontAlgn="b"/>
                      <a:r>
                        <a:rPr lang="zh-CN" altLang="en-US" sz="1200" b="1" u="none" strike="noStrike">
                          <a:effectLst/>
                        </a:rPr>
                        <a:t>编辑者：周南  编辑日期：</a:t>
                      </a:r>
                      <a:r>
                        <a:rPr lang="en-US" altLang="zh-CN" sz="1200" b="1" u="none" strike="noStrike">
                          <a:effectLst/>
                        </a:rPr>
                        <a:t>2019</a:t>
                      </a:r>
                      <a:r>
                        <a:rPr lang="zh-CN" altLang="en-US" sz="1200" b="1" u="none" strike="noStrike">
                          <a:effectLst/>
                        </a:rPr>
                        <a:t>年</a:t>
                      </a:r>
                      <a:r>
                        <a:rPr lang="en-US" altLang="zh-CN" sz="1200" b="1" u="none" strike="noStrike">
                          <a:effectLst/>
                        </a:rPr>
                        <a:t>6</a:t>
                      </a:r>
                      <a:r>
                        <a:rPr lang="zh-CN" altLang="en-US" sz="1200" b="1" u="none" strike="noStrike">
                          <a:effectLst/>
                        </a:rPr>
                        <a:t>月</a:t>
                      </a:r>
                      <a:r>
                        <a:rPr lang="en-US" altLang="zh-CN" sz="1200" b="1" u="none" strike="noStrike">
                          <a:effectLst/>
                        </a:rPr>
                        <a:t>16</a:t>
                      </a:r>
                      <a:r>
                        <a:rPr lang="zh-CN" altLang="en-US" sz="1200" b="1" u="none" strike="noStrike">
                          <a:effectLst/>
                        </a:rPr>
                        <a:t>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2512">
                <a:tc>
                  <a:txBody>
                    <a:bodyPr/>
                    <a:lstStyle/>
                    <a:p>
                      <a:pPr algn="ctr" fontAlgn="ctr"/>
                      <a:r>
                        <a:rPr lang="zh-CN" altLang="en-US" sz="1200" b="1" u="none" strike="noStrike">
                          <a:effectLst/>
                        </a:rPr>
                        <a:t>系统模块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dirty="0">
                          <a:effectLst/>
                        </a:rPr>
                        <a:t>用例编号</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用例说明</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前置条件</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方法</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数据</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预期结果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失败原因</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审查者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extLst>
                  <a:ext uri="{0D108BD9-81ED-4DB2-BD59-A6C34878D82A}">
                    <a16:rowId xmlns:a16="http://schemas.microsoft.com/office/drawing/2014/main" val="10002"/>
                  </a:ext>
                </a:extLst>
              </a:tr>
              <a:tr h="639297">
                <a:tc>
                  <a:txBody>
                    <a:bodyPr/>
                    <a:lstStyle/>
                    <a:p>
                      <a:pPr algn="ctr" fontAlgn="ctr"/>
                      <a:r>
                        <a:rPr lang="en-US" altLang="zh-CN" sz="1200" b="1" u="none" strike="noStrike">
                          <a:effectLst/>
                        </a:rPr>
                        <a:t>1.</a:t>
                      </a:r>
                      <a:r>
                        <a:rPr lang="zh-CN" altLang="en-US" sz="1200" b="1" u="none" strike="noStrike">
                          <a:effectLst/>
                        </a:rPr>
                        <a:t>探索</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 </a:t>
                      </a:r>
                      <a:r>
                        <a:rPr lang="zh-CN" altLang="en-US" sz="1200" b="1" u="none" strike="noStrike">
                          <a:effectLst/>
                        </a:rPr>
                        <a:t>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气泡点击有效性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已有其他用户创建的气泡</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弹出气泡所处位置、点击小组选项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3"/>
                  </a:ext>
                </a:extLst>
              </a:tr>
              <a:tr h="639297">
                <a:tc>
                  <a:txBody>
                    <a:bodyPr/>
                    <a:lstStyle/>
                    <a:p>
                      <a:pPr algn="ctr" fontAlgn="ctr"/>
                      <a:r>
                        <a:rPr lang="en-US" altLang="zh-CN" sz="1200" b="1" u="none" strike="noStrike">
                          <a:effectLst/>
                        </a:rPr>
                        <a:t>2.</a:t>
                      </a:r>
                      <a:r>
                        <a:rPr lang="zh-CN" altLang="en-US" sz="1200" b="1" u="none" strike="noStrike">
                          <a:effectLst/>
                        </a:rPr>
                        <a:t>约球</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 </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群组生成有效性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约球信息输入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已输入约球信息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群组成功信息成功进入数据库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4"/>
                  </a:ext>
                </a:extLst>
              </a:tr>
              <a:tr h="639297">
                <a:tc rowSpan="3">
                  <a:txBody>
                    <a:bodyPr/>
                    <a:lstStyle/>
                    <a:p>
                      <a:pPr algn="ctr" fontAlgn="ctr"/>
                      <a:r>
                        <a:rPr lang="en-US" altLang="zh-CN" sz="1200" b="1" u="none" strike="noStrike">
                          <a:effectLst/>
                        </a:rPr>
                        <a:t>3.</a:t>
                      </a:r>
                      <a:r>
                        <a:rPr lang="zh-CN" altLang="en-US" sz="1200" b="1" u="none" strike="noStrike">
                          <a:effectLst/>
                        </a:rPr>
                        <a:t>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 </a:t>
                      </a:r>
                      <a:r>
                        <a:rPr lang="zh-CN" altLang="en-US" sz="1200" b="1" u="none" strike="noStrike">
                          <a:effectLst/>
                        </a:rPr>
                        <a:t>查看已加入群组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已加入群组显示</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已加入超过一个群组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正确显示已加入的群组</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b"/>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5"/>
                  </a:ext>
                </a:extLst>
              </a:tr>
              <a:tr h="480365">
                <a:tc vMerge="1">
                  <a:txBody>
                    <a:bodyPr/>
                    <a:lstStyle/>
                    <a:p>
                      <a:endParaRPr lang="zh-CN"/>
                    </a:p>
                  </a:txBody>
                  <a:tcPr/>
                </a:tc>
                <a:tc>
                  <a:txBody>
                    <a:bodyPr/>
                    <a:lstStyle/>
                    <a:p>
                      <a:pPr algn="ctr" fontAlgn="ctr"/>
                      <a:r>
                        <a:rPr lang="en-US" altLang="zh-CN" sz="1200" b="1" u="none" strike="noStrike">
                          <a:effectLst/>
                        </a:rPr>
                        <a:t>3.2 </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数据有效性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发起人权限</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成功解散群组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6"/>
                  </a:ext>
                </a:extLst>
              </a:tr>
              <a:tr h="352512">
                <a:tc vMerge="1">
                  <a:txBody>
                    <a:bodyPr/>
                    <a:lstStyle/>
                    <a:p>
                      <a:endParaRPr lang="zh-CN"/>
                    </a:p>
                  </a:txBody>
                  <a:tcPr/>
                </a:tc>
                <a:tc>
                  <a:txBody>
                    <a:bodyPr/>
                    <a:lstStyle/>
                    <a:p>
                      <a:pPr algn="ctr" fontAlgn="ctr"/>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评价反馈</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3.2</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评价录入用户数据库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7"/>
                  </a:ext>
                </a:extLst>
              </a:tr>
              <a:tr h="526812">
                <a:tc rowSpan="3">
                  <a:txBody>
                    <a:bodyPr/>
                    <a:lstStyle/>
                    <a:p>
                      <a:pPr algn="ctr" fontAlgn="ctr"/>
                      <a:r>
                        <a:rPr lang="en-US" altLang="zh-CN" sz="1200" b="1" u="none" strike="noStrike">
                          <a:effectLst/>
                        </a:rPr>
                        <a:t>4.</a:t>
                      </a:r>
                      <a:r>
                        <a:rPr lang="zh-CN" altLang="en-US" sz="1200" b="1" u="none" strike="noStrike">
                          <a:effectLst/>
                        </a:rPr>
                        <a:t>我的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4.1</a:t>
                      </a:r>
                      <a:r>
                        <a:rPr lang="zh-CN" altLang="en-US" sz="1200" b="1" u="none" strike="noStrike">
                          <a:effectLst/>
                        </a:rPr>
                        <a:t>查看我的基本信息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个人信息修改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8"/>
                  </a:ext>
                </a:extLst>
              </a:tr>
              <a:tr h="5268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9"/>
                  </a:ext>
                </a:extLst>
              </a:tr>
              <a:tr h="3525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林豪</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10"/>
                  </a:ext>
                </a:extLst>
              </a:tr>
            </a:tbl>
          </a:graphicData>
        </a:graphic>
      </p:graphicFrame>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Three-03</a:t>
            </a:r>
            <a:endParaRPr lang="en-US" altLang="zh-CN" sz="2000" dirty="0"/>
          </a:p>
          <a:p>
            <a:r>
              <a:rPr lang="zh-CN" altLang="en-US" sz="2000" dirty="0"/>
              <a:t>集成</a:t>
            </a:r>
            <a:r>
              <a:rPr lang="zh-CN" altLang="en-US" sz="2000" dirty="0" smtClean="0"/>
              <a:t>测试及结果</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03-4</a:t>
            </a:r>
            <a:endParaRPr lang="en-US" altLang="zh-CN" sz="5400" b="1" dirty="0">
              <a:solidFill>
                <a:schemeClr val="bg1"/>
              </a:solidFill>
            </a:endParaRPr>
          </a:p>
          <a:p>
            <a:r>
              <a:rPr lang="zh-CN" altLang="en-US" sz="5400" dirty="0" smtClean="0">
                <a:solidFill>
                  <a:schemeClr val="bg1"/>
                </a:solidFill>
              </a:rPr>
              <a:t>系统测试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Three-04</a:t>
            </a:r>
            <a:endParaRPr lang="en-US" altLang="zh-CN" sz="2000" dirty="0"/>
          </a:p>
          <a:p>
            <a:r>
              <a:rPr lang="zh-CN" altLang="en-US" sz="2000" dirty="0"/>
              <a:t>系统</a:t>
            </a:r>
            <a:r>
              <a:rPr lang="zh-CN" altLang="en-US" sz="2000" dirty="0" smtClean="0"/>
              <a:t>测试及结果</a:t>
            </a:r>
            <a:endParaRPr lang="zh-CN" altLang="en-US" sz="2000" dirty="0"/>
          </a:p>
        </p:txBody>
      </p:sp>
      <p:graphicFrame>
        <p:nvGraphicFramePr>
          <p:cNvPr id="3" name="表格 2"/>
          <p:cNvGraphicFramePr>
            <a:graphicFrameLocks noGrp="1"/>
          </p:cNvGraphicFramePr>
          <p:nvPr/>
        </p:nvGraphicFramePr>
        <p:xfrm>
          <a:off x="838199" y="1676401"/>
          <a:ext cx="10798629" cy="4645328"/>
        </p:xfrm>
        <a:graphic>
          <a:graphicData uri="http://schemas.openxmlformats.org/drawingml/2006/table">
            <a:tbl>
              <a:tblPr>
                <a:tableStyleId>{5C22544A-7EE6-4342-B048-85BDC9FD1C3A}</a:tableStyleId>
              </a:tblPr>
              <a:tblGrid>
                <a:gridCol w="641648">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gridCol w="576024">
                  <a:extLst>
                    <a:ext uri="{9D8B030D-6E8A-4147-A177-3AD203B41FA5}">
                      <a16:colId xmlns:a16="http://schemas.microsoft.com/office/drawing/2014/main" val="20002"/>
                    </a:ext>
                  </a:extLst>
                </a:gridCol>
                <a:gridCol w="823933">
                  <a:extLst>
                    <a:ext uri="{9D8B030D-6E8A-4147-A177-3AD203B41FA5}">
                      <a16:colId xmlns:a16="http://schemas.microsoft.com/office/drawing/2014/main" val="20003"/>
                    </a:ext>
                  </a:extLst>
                </a:gridCol>
                <a:gridCol w="823933">
                  <a:extLst>
                    <a:ext uri="{9D8B030D-6E8A-4147-A177-3AD203B41FA5}">
                      <a16:colId xmlns:a16="http://schemas.microsoft.com/office/drawing/2014/main" val="20004"/>
                    </a:ext>
                  </a:extLst>
                </a:gridCol>
                <a:gridCol w="911430">
                  <a:extLst>
                    <a:ext uri="{9D8B030D-6E8A-4147-A177-3AD203B41FA5}">
                      <a16:colId xmlns:a16="http://schemas.microsoft.com/office/drawing/2014/main" val="20005"/>
                    </a:ext>
                  </a:extLst>
                </a:gridCol>
                <a:gridCol w="911430">
                  <a:extLst>
                    <a:ext uri="{9D8B030D-6E8A-4147-A177-3AD203B41FA5}">
                      <a16:colId xmlns:a16="http://schemas.microsoft.com/office/drawing/2014/main" val="20006"/>
                    </a:ext>
                  </a:extLst>
                </a:gridCol>
                <a:gridCol w="780185">
                  <a:extLst>
                    <a:ext uri="{9D8B030D-6E8A-4147-A177-3AD203B41FA5}">
                      <a16:colId xmlns:a16="http://schemas.microsoft.com/office/drawing/2014/main" val="20007"/>
                    </a:ext>
                  </a:extLst>
                </a:gridCol>
                <a:gridCol w="1042676">
                  <a:extLst>
                    <a:ext uri="{9D8B030D-6E8A-4147-A177-3AD203B41FA5}">
                      <a16:colId xmlns:a16="http://schemas.microsoft.com/office/drawing/2014/main" val="20008"/>
                    </a:ext>
                  </a:extLst>
                </a:gridCol>
                <a:gridCol w="1042676">
                  <a:extLst>
                    <a:ext uri="{9D8B030D-6E8A-4147-A177-3AD203B41FA5}">
                      <a16:colId xmlns:a16="http://schemas.microsoft.com/office/drawing/2014/main" val="20009"/>
                    </a:ext>
                  </a:extLst>
                </a:gridCol>
                <a:gridCol w="1020802">
                  <a:extLst>
                    <a:ext uri="{9D8B030D-6E8A-4147-A177-3AD203B41FA5}">
                      <a16:colId xmlns:a16="http://schemas.microsoft.com/office/drawing/2014/main" val="20010"/>
                    </a:ext>
                  </a:extLst>
                </a:gridCol>
                <a:gridCol w="809350">
                  <a:extLst>
                    <a:ext uri="{9D8B030D-6E8A-4147-A177-3AD203B41FA5}">
                      <a16:colId xmlns:a16="http://schemas.microsoft.com/office/drawing/2014/main" val="20011"/>
                    </a:ext>
                  </a:extLst>
                </a:gridCol>
                <a:gridCol w="772894">
                  <a:extLst>
                    <a:ext uri="{9D8B030D-6E8A-4147-A177-3AD203B41FA5}">
                      <a16:colId xmlns:a16="http://schemas.microsoft.com/office/drawing/2014/main" val="20012"/>
                    </a:ext>
                  </a:extLst>
                </a:gridCol>
              </a:tblGrid>
              <a:tr h="773116">
                <a:tc gridSpan="13">
                  <a:txBody>
                    <a:bodyPr/>
                    <a:lstStyle/>
                    <a:p>
                      <a:pPr algn="ctr" fontAlgn="ctr"/>
                      <a:r>
                        <a:rPr lang="en-US" sz="1000" b="1" u="none" strike="noStrike">
                          <a:effectLst/>
                        </a:rPr>
                        <a:t>[BALL_DATE]</a:t>
                      </a:r>
                      <a:r>
                        <a:rPr lang="zh-CN" altLang="en-US" sz="1000" b="1" u="none" strike="noStrike">
                          <a:effectLst/>
                        </a:rPr>
                        <a:t>系统测试报告（黑盒）</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8841">
                <a:tc gridSpan="13">
                  <a:txBody>
                    <a:bodyPr/>
                    <a:lstStyle/>
                    <a:p>
                      <a:pPr algn="r" fontAlgn="b"/>
                      <a:r>
                        <a:rPr lang="zh-CN" altLang="en-US" sz="1000" b="1" u="none" strike="noStrike" dirty="0">
                          <a:effectLst/>
                        </a:rPr>
                        <a:t>编辑者：周南  编辑日期：</a:t>
                      </a:r>
                      <a:r>
                        <a:rPr lang="en-US" altLang="zh-CN" sz="1000" b="1" u="none" strike="noStrike" dirty="0">
                          <a:effectLst/>
                        </a:rPr>
                        <a:t>2019</a:t>
                      </a:r>
                      <a:r>
                        <a:rPr lang="zh-CN" altLang="en-US" sz="1000" b="1" u="none" strike="noStrike" dirty="0">
                          <a:effectLst/>
                        </a:rPr>
                        <a:t>年</a:t>
                      </a:r>
                      <a:r>
                        <a:rPr lang="en-US" altLang="zh-CN" sz="1000" b="1" u="none" strike="noStrike" dirty="0">
                          <a:effectLst/>
                        </a:rPr>
                        <a:t>6</a:t>
                      </a:r>
                      <a:r>
                        <a:rPr lang="zh-CN" altLang="en-US" sz="1000" b="1" u="none" strike="noStrike" dirty="0">
                          <a:effectLst/>
                        </a:rPr>
                        <a:t>月</a:t>
                      </a:r>
                      <a:r>
                        <a:rPr lang="en-US" altLang="zh-CN" sz="1000" b="1" u="none" strike="noStrike" dirty="0">
                          <a:effectLst/>
                        </a:rPr>
                        <a:t>16</a:t>
                      </a:r>
                      <a:r>
                        <a:rPr lang="zh-CN" altLang="en-US" sz="1000" b="1" u="none" strike="noStrike" dirty="0">
                          <a:effectLst/>
                        </a:rPr>
                        <a:t>日</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85554">
                <a:tc gridSpan="2">
                  <a:txBody>
                    <a:bodyPr/>
                    <a:lstStyle/>
                    <a:p>
                      <a:pPr algn="ctr" fontAlgn="ctr"/>
                      <a:r>
                        <a:rPr lang="zh-CN" altLang="en-US" sz="1000" b="1" u="none" strike="noStrike">
                          <a:effectLst/>
                        </a:rPr>
                        <a:t>     机型</a:t>
                      </a:r>
                      <a:br>
                        <a:rPr lang="zh-CN" altLang="en-US" sz="1000" b="1" u="none" strike="noStrike">
                          <a:effectLst/>
                        </a:rPr>
                      </a:br>
                      <a:r>
                        <a:rPr lang="zh-CN" altLang="en-US" sz="1000" b="1" u="none" strike="noStrike">
                          <a:effectLst/>
                        </a:rPr>
                        <a:t>模块</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a:txBody>
                    <a:bodyPr/>
                    <a:lstStyle/>
                    <a:p>
                      <a:pPr algn="ctr" fontAlgn="ctr"/>
                      <a:r>
                        <a:rPr lang="en-US" sz="1000" b="1" u="none" strike="noStrike">
                          <a:effectLst/>
                        </a:rPr>
                        <a:t>iphone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dirty="0">
                          <a:effectLst/>
                        </a:rPr>
                        <a:t>iphone7</a:t>
                      </a:r>
                      <a:endParaRPr 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iphone7 plus</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air 2</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10.5inch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12.9inch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2"/>
                  </a:ext>
                </a:extLst>
              </a:tr>
              <a:tr h="417684">
                <a:tc rowSpan="2">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是否成功定位用户所在位置</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3"/>
                  </a:ext>
                </a:extLst>
              </a:tr>
              <a:tr h="417684">
                <a:tc vMerge="1">
                  <a:txBody>
                    <a:bodyPr/>
                    <a:lstStyle/>
                    <a:p>
                      <a:endParaRPr lang="zh-CN"/>
                    </a:p>
                  </a:txBody>
                  <a:tcPr/>
                </a:tc>
                <a:tc>
                  <a:txBody>
                    <a:bodyPr/>
                    <a:lstStyle/>
                    <a:p>
                      <a:pPr algn="ctr" fontAlgn="ctr"/>
                      <a:r>
                        <a:rPr lang="zh-CN" altLang="en-US" sz="1000" b="1" u="none" strike="noStrike">
                          <a:effectLst/>
                        </a:rPr>
                        <a:t>可否加入地图上的公告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4"/>
                  </a:ext>
                </a:extLst>
              </a:tr>
              <a:tr h="208841">
                <a:tc rowSpan="2">
                  <a:txBody>
                    <a:bodyPr/>
                    <a:lstStyle/>
                    <a:p>
                      <a:pPr algn="ctr" fontAlgn="ctr"/>
                      <a:r>
                        <a:rPr lang="en-US" altLang="zh-CN" sz="1000" b="1" u="none" strike="noStrike">
                          <a:effectLst/>
                        </a:rPr>
                        <a:t>2.</a:t>
                      </a:r>
                      <a:r>
                        <a:rPr lang="zh-CN" altLang="en-US" sz="1000" b="1" u="none" strike="noStrike">
                          <a:effectLst/>
                        </a:rPr>
                        <a:t>约球</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搜索是否成功</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5"/>
                  </a:ext>
                </a:extLst>
              </a:tr>
              <a:tr h="417684">
                <a:tc vMerge="1">
                  <a:txBody>
                    <a:bodyPr/>
                    <a:lstStyle/>
                    <a:p>
                      <a:endParaRPr lang="zh-CN"/>
                    </a:p>
                  </a:txBody>
                  <a:tcPr/>
                </a:tc>
                <a:tc>
                  <a:txBody>
                    <a:bodyPr/>
                    <a:lstStyle/>
                    <a:p>
                      <a:pPr algn="ctr" fontAlgn="ctr"/>
                      <a:r>
                        <a:rPr lang="zh-CN" altLang="en-US" sz="1000" b="1" u="none" strike="noStrike">
                          <a:effectLst/>
                        </a:rPr>
                        <a:t>在搜索基础上能否建立公告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6"/>
                  </a:ext>
                </a:extLst>
              </a:tr>
              <a:tr h="417684">
                <a:tc rowSpan="2">
                  <a:txBody>
                    <a:bodyPr/>
                    <a:lstStyle/>
                    <a:p>
                      <a:pPr algn="ctr" fontAlgn="ctr"/>
                      <a:r>
                        <a:rPr lang="en-US" altLang="zh-CN" sz="1000" b="1" u="none" strike="noStrike">
                          <a:effectLst/>
                        </a:rPr>
                        <a:t>3.</a:t>
                      </a:r>
                      <a:r>
                        <a:rPr lang="zh-CN" altLang="en-US" sz="1000" b="1" u="none" strike="noStrike">
                          <a:effectLst/>
                        </a:rPr>
                        <a:t>群组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加入群组是否有效</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7"/>
                  </a:ext>
                </a:extLst>
              </a:tr>
              <a:tr h="393587">
                <a:tc vMerge="1">
                  <a:txBody>
                    <a:bodyPr/>
                    <a:lstStyle/>
                    <a:p>
                      <a:endParaRPr lang="zh-CN"/>
                    </a:p>
                  </a:txBody>
                  <a:tcPr/>
                </a:tc>
                <a:tc>
                  <a:txBody>
                    <a:bodyPr/>
                    <a:lstStyle/>
                    <a:p>
                      <a:pPr algn="ctr" fontAlgn="ctr"/>
                      <a:r>
                        <a:rPr lang="zh-CN" altLang="en-US" sz="1000" b="1" u="none" strike="noStrike">
                          <a:effectLst/>
                        </a:rPr>
                        <a:t>约球后能否评价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8"/>
                  </a:ext>
                </a:extLst>
              </a:tr>
              <a:tr h="417684">
                <a:tc rowSpan="2">
                  <a:txBody>
                    <a:bodyPr/>
                    <a:lstStyle/>
                    <a:p>
                      <a:pPr algn="ctr" fontAlgn="ct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个人信息是否可以修改</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extLst>
                  <a:ext uri="{0D108BD9-81ED-4DB2-BD59-A6C34878D82A}">
                    <a16:rowId xmlns:a16="http://schemas.microsoft.com/office/drawing/2014/main" val="10009"/>
                  </a:ext>
                </a:extLst>
              </a:tr>
              <a:tr h="208841">
                <a:tc vMerge="1">
                  <a:txBody>
                    <a:bodyPr/>
                    <a:lstStyle/>
                    <a:p>
                      <a:endParaRPr lang="zh-CN"/>
                    </a:p>
                  </a:txBody>
                  <a:tcPr/>
                </a:tc>
                <a:tc>
                  <a:txBody>
                    <a:bodyPr/>
                    <a:lstStyle/>
                    <a:p>
                      <a:pPr algn="ctr" fontAlgn="ctr"/>
                      <a:r>
                        <a:rPr lang="zh-CN" altLang="en-US" sz="1000" b="1" u="none" strike="noStrike">
                          <a:effectLst/>
                        </a:rPr>
                        <a:t>可否查看评价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03-5</a:t>
            </a:r>
            <a:endParaRPr lang="en-US" altLang="zh-CN" sz="5400" b="1" dirty="0">
              <a:solidFill>
                <a:schemeClr val="bg1"/>
              </a:solidFill>
            </a:endParaRPr>
          </a:p>
          <a:p>
            <a:r>
              <a:rPr lang="zh-CN" altLang="en-US" sz="5400" dirty="0">
                <a:solidFill>
                  <a:schemeClr val="bg1"/>
                </a:solidFill>
              </a:rPr>
              <a:t>确认</a:t>
            </a:r>
            <a:r>
              <a:rPr lang="zh-CN" altLang="en-US" sz="5400" dirty="0" smtClean="0">
                <a:solidFill>
                  <a:schemeClr val="bg1"/>
                </a:solidFill>
              </a:rPr>
              <a:t>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5" name="图片 4"/>
          <p:cNvPicPr>
            <a:picLocks noChangeAspect="1"/>
          </p:cNvPicPr>
          <p:nvPr/>
        </p:nvPicPr>
        <p:blipFill>
          <a:blip r:embed="rId3"/>
          <a:stretch>
            <a:fillRect/>
          </a:stretch>
        </p:blipFill>
        <p:spPr>
          <a:xfrm>
            <a:off x="1055370" y="518160"/>
            <a:ext cx="10607675" cy="5822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2" name="图片 1"/>
          <p:cNvPicPr>
            <a:picLocks noChangeAspect="1"/>
          </p:cNvPicPr>
          <p:nvPr/>
        </p:nvPicPr>
        <p:blipFill>
          <a:blip r:embed="rId3"/>
          <a:stretch>
            <a:fillRect/>
          </a:stretch>
        </p:blipFill>
        <p:spPr>
          <a:xfrm>
            <a:off x="598225" y="541449"/>
            <a:ext cx="10596581" cy="5864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graphicFrame>
        <p:nvGraphicFramePr>
          <p:cNvPr id="3" name="表格 2"/>
          <p:cNvGraphicFramePr>
            <a:graphicFrameLocks noGrp="1"/>
          </p:cNvGraphicFramePr>
          <p:nvPr>
            <p:extLst>
              <p:ext uri="{D42A27DB-BD31-4B8C-83A1-F6EECF244321}">
                <p14:modId xmlns:p14="http://schemas.microsoft.com/office/powerpoint/2010/main" val="3694133552"/>
              </p:ext>
            </p:extLst>
          </p:nvPr>
        </p:nvGraphicFramePr>
        <p:xfrm>
          <a:off x="589110" y="769886"/>
          <a:ext cx="11509079" cy="5972929"/>
        </p:xfrm>
        <a:graphic>
          <a:graphicData uri="http://schemas.openxmlformats.org/drawingml/2006/table">
            <a:tbl>
              <a:tblPr>
                <a:tableStyleId>{5C22544A-7EE6-4342-B048-85BDC9FD1C3A}</a:tableStyleId>
              </a:tblPr>
              <a:tblGrid>
                <a:gridCol w="316185">
                  <a:extLst>
                    <a:ext uri="{9D8B030D-6E8A-4147-A177-3AD203B41FA5}">
                      <a16:colId xmlns:a16="http://schemas.microsoft.com/office/drawing/2014/main" val="1880141459"/>
                    </a:ext>
                  </a:extLst>
                </a:gridCol>
                <a:gridCol w="479857">
                  <a:extLst>
                    <a:ext uri="{9D8B030D-6E8A-4147-A177-3AD203B41FA5}">
                      <a16:colId xmlns:a16="http://schemas.microsoft.com/office/drawing/2014/main" val="3240776266"/>
                    </a:ext>
                  </a:extLst>
                </a:gridCol>
                <a:gridCol w="903913">
                  <a:extLst>
                    <a:ext uri="{9D8B030D-6E8A-4147-A177-3AD203B41FA5}">
                      <a16:colId xmlns:a16="http://schemas.microsoft.com/office/drawing/2014/main" val="2866357260"/>
                    </a:ext>
                  </a:extLst>
                </a:gridCol>
                <a:gridCol w="1874785">
                  <a:extLst>
                    <a:ext uri="{9D8B030D-6E8A-4147-A177-3AD203B41FA5}">
                      <a16:colId xmlns:a16="http://schemas.microsoft.com/office/drawing/2014/main" val="3168286687"/>
                    </a:ext>
                  </a:extLst>
                </a:gridCol>
                <a:gridCol w="323622">
                  <a:extLst>
                    <a:ext uri="{9D8B030D-6E8A-4147-A177-3AD203B41FA5}">
                      <a16:colId xmlns:a16="http://schemas.microsoft.com/office/drawing/2014/main" val="1701128333"/>
                    </a:ext>
                  </a:extLst>
                </a:gridCol>
                <a:gridCol w="245507">
                  <a:extLst>
                    <a:ext uri="{9D8B030D-6E8A-4147-A177-3AD203B41FA5}">
                      <a16:colId xmlns:a16="http://schemas.microsoft.com/office/drawing/2014/main" val="1014157189"/>
                    </a:ext>
                  </a:extLst>
                </a:gridCol>
                <a:gridCol w="245507">
                  <a:extLst>
                    <a:ext uri="{9D8B030D-6E8A-4147-A177-3AD203B41FA5}">
                      <a16:colId xmlns:a16="http://schemas.microsoft.com/office/drawing/2014/main" val="1492672013"/>
                    </a:ext>
                  </a:extLst>
                </a:gridCol>
                <a:gridCol w="245507">
                  <a:extLst>
                    <a:ext uri="{9D8B030D-6E8A-4147-A177-3AD203B41FA5}">
                      <a16:colId xmlns:a16="http://schemas.microsoft.com/office/drawing/2014/main" val="1110585526"/>
                    </a:ext>
                  </a:extLst>
                </a:gridCol>
                <a:gridCol w="245507">
                  <a:extLst>
                    <a:ext uri="{9D8B030D-6E8A-4147-A177-3AD203B41FA5}">
                      <a16:colId xmlns:a16="http://schemas.microsoft.com/office/drawing/2014/main" val="1916382990"/>
                    </a:ext>
                  </a:extLst>
                </a:gridCol>
                <a:gridCol w="245507">
                  <a:extLst>
                    <a:ext uri="{9D8B030D-6E8A-4147-A177-3AD203B41FA5}">
                      <a16:colId xmlns:a16="http://schemas.microsoft.com/office/drawing/2014/main" val="3007585196"/>
                    </a:ext>
                  </a:extLst>
                </a:gridCol>
                <a:gridCol w="245507">
                  <a:extLst>
                    <a:ext uri="{9D8B030D-6E8A-4147-A177-3AD203B41FA5}">
                      <a16:colId xmlns:a16="http://schemas.microsoft.com/office/drawing/2014/main" val="2443360586"/>
                    </a:ext>
                  </a:extLst>
                </a:gridCol>
                <a:gridCol w="245507">
                  <a:extLst>
                    <a:ext uri="{9D8B030D-6E8A-4147-A177-3AD203B41FA5}">
                      <a16:colId xmlns:a16="http://schemas.microsoft.com/office/drawing/2014/main" val="3664636701"/>
                    </a:ext>
                  </a:extLst>
                </a:gridCol>
                <a:gridCol w="245507">
                  <a:extLst>
                    <a:ext uri="{9D8B030D-6E8A-4147-A177-3AD203B41FA5}">
                      <a16:colId xmlns:a16="http://schemas.microsoft.com/office/drawing/2014/main" val="805938852"/>
                    </a:ext>
                  </a:extLst>
                </a:gridCol>
                <a:gridCol w="245507">
                  <a:extLst>
                    <a:ext uri="{9D8B030D-6E8A-4147-A177-3AD203B41FA5}">
                      <a16:colId xmlns:a16="http://schemas.microsoft.com/office/drawing/2014/main" val="3593565039"/>
                    </a:ext>
                  </a:extLst>
                </a:gridCol>
                <a:gridCol w="245507">
                  <a:extLst>
                    <a:ext uri="{9D8B030D-6E8A-4147-A177-3AD203B41FA5}">
                      <a16:colId xmlns:a16="http://schemas.microsoft.com/office/drawing/2014/main" val="1633463938"/>
                    </a:ext>
                  </a:extLst>
                </a:gridCol>
                <a:gridCol w="245507">
                  <a:extLst>
                    <a:ext uri="{9D8B030D-6E8A-4147-A177-3AD203B41FA5}">
                      <a16:colId xmlns:a16="http://schemas.microsoft.com/office/drawing/2014/main" val="3328129956"/>
                    </a:ext>
                  </a:extLst>
                </a:gridCol>
                <a:gridCol w="245507">
                  <a:extLst>
                    <a:ext uri="{9D8B030D-6E8A-4147-A177-3AD203B41FA5}">
                      <a16:colId xmlns:a16="http://schemas.microsoft.com/office/drawing/2014/main" val="4281976663"/>
                    </a:ext>
                  </a:extLst>
                </a:gridCol>
                <a:gridCol w="245507">
                  <a:extLst>
                    <a:ext uri="{9D8B030D-6E8A-4147-A177-3AD203B41FA5}">
                      <a16:colId xmlns:a16="http://schemas.microsoft.com/office/drawing/2014/main" val="1725299639"/>
                    </a:ext>
                  </a:extLst>
                </a:gridCol>
                <a:gridCol w="245507">
                  <a:extLst>
                    <a:ext uri="{9D8B030D-6E8A-4147-A177-3AD203B41FA5}">
                      <a16:colId xmlns:a16="http://schemas.microsoft.com/office/drawing/2014/main" val="3052955022"/>
                    </a:ext>
                  </a:extLst>
                </a:gridCol>
                <a:gridCol w="245507">
                  <a:extLst>
                    <a:ext uri="{9D8B030D-6E8A-4147-A177-3AD203B41FA5}">
                      <a16:colId xmlns:a16="http://schemas.microsoft.com/office/drawing/2014/main" val="282641335"/>
                    </a:ext>
                  </a:extLst>
                </a:gridCol>
                <a:gridCol w="245507">
                  <a:extLst>
                    <a:ext uri="{9D8B030D-6E8A-4147-A177-3AD203B41FA5}">
                      <a16:colId xmlns:a16="http://schemas.microsoft.com/office/drawing/2014/main" val="4149339591"/>
                    </a:ext>
                  </a:extLst>
                </a:gridCol>
                <a:gridCol w="245507">
                  <a:extLst>
                    <a:ext uri="{9D8B030D-6E8A-4147-A177-3AD203B41FA5}">
                      <a16:colId xmlns:a16="http://schemas.microsoft.com/office/drawing/2014/main" val="970251688"/>
                    </a:ext>
                  </a:extLst>
                </a:gridCol>
                <a:gridCol w="245507">
                  <a:extLst>
                    <a:ext uri="{9D8B030D-6E8A-4147-A177-3AD203B41FA5}">
                      <a16:colId xmlns:a16="http://schemas.microsoft.com/office/drawing/2014/main" val="1374078211"/>
                    </a:ext>
                  </a:extLst>
                </a:gridCol>
                <a:gridCol w="245507">
                  <a:extLst>
                    <a:ext uri="{9D8B030D-6E8A-4147-A177-3AD203B41FA5}">
                      <a16:colId xmlns:a16="http://schemas.microsoft.com/office/drawing/2014/main" val="3698061389"/>
                    </a:ext>
                  </a:extLst>
                </a:gridCol>
                <a:gridCol w="245507">
                  <a:extLst>
                    <a:ext uri="{9D8B030D-6E8A-4147-A177-3AD203B41FA5}">
                      <a16:colId xmlns:a16="http://schemas.microsoft.com/office/drawing/2014/main" val="3649061701"/>
                    </a:ext>
                  </a:extLst>
                </a:gridCol>
                <a:gridCol w="245507">
                  <a:extLst>
                    <a:ext uri="{9D8B030D-6E8A-4147-A177-3AD203B41FA5}">
                      <a16:colId xmlns:a16="http://schemas.microsoft.com/office/drawing/2014/main" val="2880314469"/>
                    </a:ext>
                  </a:extLst>
                </a:gridCol>
                <a:gridCol w="245507">
                  <a:extLst>
                    <a:ext uri="{9D8B030D-6E8A-4147-A177-3AD203B41FA5}">
                      <a16:colId xmlns:a16="http://schemas.microsoft.com/office/drawing/2014/main" val="2377010834"/>
                    </a:ext>
                  </a:extLst>
                </a:gridCol>
                <a:gridCol w="245507">
                  <a:extLst>
                    <a:ext uri="{9D8B030D-6E8A-4147-A177-3AD203B41FA5}">
                      <a16:colId xmlns:a16="http://schemas.microsoft.com/office/drawing/2014/main" val="2989656833"/>
                    </a:ext>
                  </a:extLst>
                </a:gridCol>
                <a:gridCol w="245507">
                  <a:extLst>
                    <a:ext uri="{9D8B030D-6E8A-4147-A177-3AD203B41FA5}">
                      <a16:colId xmlns:a16="http://schemas.microsoft.com/office/drawing/2014/main" val="4044604091"/>
                    </a:ext>
                  </a:extLst>
                </a:gridCol>
                <a:gridCol w="245507">
                  <a:extLst>
                    <a:ext uri="{9D8B030D-6E8A-4147-A177-3AD203B41FA5}">
                      <a16:colId xmlns:a16="http://schemas.microsoft.com/office/drawing/2014/main" val="3238558611"/>
                    </a:ext>
                  </a:extLst>
                </a:gridCol>
                <a:gridCol w="245507">
                  <a:extLst>
                    <a:ext uri="{9D8B030D-6E8A-4147-A177-3AD203B41FA5}">
                      <a16:colId xmlns:a16="http://schemas.microsoft.com/office/drawing/2014/main" val="8897062"/>
                    </a:ext>
                  </a:extLst>
                </a:gridCol>
                <a:gridCol w="245507">
                  <a:extLst>
                    <a:ext uri="{9D8B030D-6E8A-4147-A177-3AD203B41FA5}">
                      <a16:colId xmlns:a16="http://schemas.microsoft.com/office/drawing/2014/main" val="746893340"/>
                    </a:ext>
                  </a:extLst>
                </a:gridCol>
                <a:gridCol w="245507">
                  <a:extLst>
                    <a:ext uri="{9D8B030D-6E8A-4147-A177-3AD203B41FA5}">
                      <a16:colId xmlns:a16="http://schemas.microsoft.com/office/drawing/2014/main" val="2349854199"/>
                    </a:ext>
                  </a:extLst>
                </a:gridCol>
                <a:gridCol w="245507">
                  <a:extLst>
                    <a:ext uri="{9D8B030D-6E8A-4147-A177-3AD203B41FA5}">
                      <a16:colId xmlns:a16="http://schemas.microsoft.com/office/drawing/2014/main" val="700343369"/>
                    </a:ext>
                  </a:extLst>
                </a:gridCol>
                <a:gridCol w="245507">
                  <a:extLst>
                    <a:ext uri="{9D8B030D-6E8A-4147-A177-3AD203B41FA5}">
                      <a16:colId xmlns:a16="http://schemas.microsoft.com/office/drawing/2014/main" val="4232931073"/>
                    </a:ext>
                  </a:extLst>
                </a:gridCol>
                <a:gridCol w="245507">
                  <a:extLst>
                    <a:ext uri="{9D8B030D-6E8A-4147-A177-3AD203B41FA5}">
                      <a16:colId xmlns:a16="http://schemas.microsoft.com/office/drawing/2014/main" val="3967390496"/>
                    </a:ext>
                  </a:extLst>
                </a:gridCol>
              </a:tblGrid>
              <a:tr h="351587">
                <a:tc gridSpan="36">
                  <a:txBody>
                    <a:bodyPr/>
                    <a:lstStyle/>
                    <a:p>
                      <a:pPr algn="ctr" fontAlgn="ctr"/>
                      <a:r>
                        <a:rPr lang="en-US" sz="3200" u="none" strike="noStrike">
                          <a:effectLst/>
                        </a:rPr>
                        <a:t>BallDate</a:t>
                      </a:r>
                      <a:r>
                        <a:rPr lang="zh-CN" altLang="en-US" sz="3200" u="none" strike="noStrike">
                          <a:effectLst/>
                        </a:rPr>
                        <a:t>运行维护记录表</a:t>
                      </a:r>
                      <a:endParaRPr lang="zh-CN" altLang="en-US" sz="3200" b="1" i="0" u="none" strike="noStrike">
                        <a:effectLst/>
                        <a:latin typeface="隶书" panose="02010509060101010101" pitchFamily="49" charset="-122"/>
                        <a:ea typeface="隶书" panose="02010509060101010101" pitchFamily="49"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90769847"/>
                  </a:ext>
                </a:extLst>
              </a:tr>
              <a:tr h="351587">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extLst>
                  <a:ext uri="{0D108BD9-81ED-4DB2-BD59-A6C34878D82A}">
                    <a16:rowId xmlns:a16="http://schemas.microsoft.com/office/drawing/2014/main" val="445655884"/>
                  </a:ext>
                </a:extLst>
              </a:tr>
              <a:tr h="165453">
                <a:tc gridSpan="5">
                  <a:txBody>
                    <a:bodyPr/>
                    <a:lstStyle/>
                    <a:p>
                      <a:pPr algn="l" fontAlgn="b"/>
                      <a:r>
                        <a:rPr lang="zh-CN" altLang="en-US" sz="1200" u="none" strike="noStrike">
                          <a:effectLst/>
                        </a:rPr>
                        <a:t>检查类别</a:t>
                      </a:r>
                      <a:r>
                        <a:rPr lang="en-US" altLang="zh-CN" sz="1200" u="none" strike="noStrike">
                          <a:effectLst/>
                        </a:rPr>
                        <a:t>:</a:t>
                      </a:r>
                      <a:r>
                        <a:rPr lang="zh-CN" altLang="en-US" sz="1200" u="none" strike="noStrike">
                          <a:effectLst/>
                        </a:rPr>
                        <a:t>微信小程序系统</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9">
                  <a:txBody>
                    <a:bodyPr/>
                    <a:lstStyle/>
                    <a:p>
                      <a:pPr algn="l" fontAlgn="b"/>
                      <a:r>
                        <a:rPr lang="zh-CN" altLang="en-US" sz="1200" u="none" strike="noStrike">
                          <a:effectLst/>
                        </a:rPr>
                        <a:t>检察人员</a:t>
                      </a:r>
                      <a:r>
                        <a:rPr lang="en-US" altLang="zh-CN" sz="1200" u="none" strike="noStrike">
                          <a:effectLst/>
                        </a:rPr>
                        <a:t>: </a:t>
                      </a:r>
                      <a:endParaRPr lang="en-US" altLang="zh-CN"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8">
                  <a:txBody>
                    <a:bodyPr/>
                    <a:lstStyle/>
                    <a:p>
                      <a:pPr algn="l" fontAlgn="b"/>
                      <a:r>
                        <a:rPr lang="zh-CN" altLang="en-US" sz="1050" u="none" strike="noStrike">
                          <a:effectLst/>
                        </a:rPr>
                        <a:t>　</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5211071"/>
                  </a:ext>
                </a:extLst>
              </a:tr>
              <a:tr h="165453">
                <a:tc gridSpan="5">
                  <a:txBody>
                    <a:bodyPr/>
                    <a:lstStyle/>
                    <a:p>
                      <a:pPr algn="l" fontAlgn="b"/>
                      <a:r>
                        <a:rPr lang="zh-CN" altLang="en-US" sz="1200" u="none" strike="noStrike">
                          <a:effectLst/>
                        </a:rPr>
                        <a:t>检查时间</a:t>
                      </a:r>
                      <a:r>
                        <a:rPr lang="en-US" altLang="zh-CN" sz="1200" u="none" strike="noStrike">
                          <a:effectLst/>
                        </a:rPr>
                        <a:t>:  2019   </a:t>
                      </a:r>
                      <a:r>
                        <a:rPr lang="zh-CN" altLang="en-US" sz="1200" u="none" strike="noStrike">
                          <a:effectLst/>
                        </a:rPr>
                        <a:t>年  </a:t>
                      </a:r>
                      <a:r>
                        <a:rPr lang="en-US" altLang="zh-CN" sz="1200" u="none" strike="noStrike">
                          <a:effectLst/>
                        </a:rPr>
                        <a:t>6   </a:t>
                      </a:r>
                      <a:r>
                        <a:rPr lang="zh-CN" altLang="en-US" sz="1200" u="none" strike="noStrike">
                          <a:effectLst/>
                        </a:rPr>
                        <a:t>月</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7">
                  <a:txBody>
                    <a:bodyPr/>
                    <a:lstStyle/>
                    <a:p>
                      <a:pPr algn="l" fontAlgn="b"/>
                      <a:r>
                        <a:rPr lang="zh-CN" altLang="en-US" sz="1100" u="none" strike="noStrike">
                          <a:effectLst/>
                        </a:rPr>
                        <a:t>使用对象</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146602582"/>
                  </a:ext>
                </a:extLst>
              </a:tr>
              <a:tr h="330906">
                <a:tc>
                  <a:txBody>
                    <a:bodyPr/>
                    <a:lstStyle/>
                    <a:p>
                      <a:pPr algn="l" fontAlgn="b"/>
                      <a:r>
                        <a:rPr lang="zh-CN" altLang="en-US" sz="1200" u="none" strike="noStrike">
                          <a:effectLst/>
                        </a:rPr>
                        <a:t>序</a:t>
                      </a:r>
                      <a:endParaRPr lang="zh-CN" altLang="en-US" sz="1200" b="0" i="0" u="none" strike="noStrike">
                        <a:effectLst/>
                        <a:latin typeface="宋体" panose="02010600030101010101" pitchFamily="2" charset="-122"/>
                        <a:ea typeface="宋体" panose="02010600030101010101" pitchFamily="2" charset="-122"/>
                      </a:endParaRPr>
                    </a:p>
                  </a:txBody>
                  <a:tcPr marL="0" marR="0" marT="0" marB="0"/>
                </a:tc>
                <a:tc gridSpan="4">
                  <a:txBody>
                    <a:bodyPr/>
                    <a:lstStyle/>
                    <a:p>
                      <a:pPr algn="ctr" fontAlgn="b"/>
                      <a:r>
                        <a:rPr lang="zh-CN" altLang="en-US" sz="1200" u="none" strike="noStrike" dirty="0">
                          <a:effectLst/>
                        </a:rPr>
                        <a:t>                                                               日期</a:t>
                      </a:r>
                      <a:endParaRPr lang="zh-CN" altLang="en-US" sz="120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altLang="zh-CN" sz="1000"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100" u="none" strike="noStrike">
                          <a:effectLst/>
                        </a:rPr>
                        <a:t>2</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813256316"/>
                  </a:ext>
                </a:extLst>
              </a:tr>
              <a:tr h="165453">
                <a:tc>
                  <a:txBody>
                    <a:bodyPr/>
                    <a:lstStyle/>
                    <a:p>
                      <a:pPr algn="ctr" fontAlgn="b"/>
                      <a:r>
                        <a:rPr lang="zh-CN" altLang="en-US" sz="1200" u="none" strike="noStrike">
                          <a:effectLst/>
                        </a:rPr>
                        <a:t>号</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200" u="none" strike="noStrike">
                          <a:effectLst/>
                        </a:rPr>
                        <a:t>检查内容</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02876474"/>
                  </a:ext>
                </a:extLst>
              </a:tr>
              <a:tr h="165453">
                <a:tc>
                  <a:txBody>
                    <a:bodyPr/>
                    <a:lstStyle/>
                    <a:p>
                      <a:pPr algn="ctr" fontAlgn="b"/>
                      <a:r>
                        <a:rPr lang="en-US" altLang="zh-CN" sz="1050" u="none" strike="noStrike">
                          <a:effectLst/>
                        </a:rPr>
                        <a:t>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☆云端数据库运行正常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916425626"/>
                  </a:ext>
                </a:extLst>
              </a:tr>
              <a:tr h="165453">
                <a:tc>
                  <a:txBody>
                    <a:bodyPr/>
                    <a:lstStyle/>
                    <a:p>
                      <a:pPr algn="ctr" fontAlgn="b"/>
                      <a:r>
                        <a:rPr lang="en-US" altLang="zh-CN" sz="1050" u="none" strike="noStrike">
                          <a:effectLst/>
                        </a:rPr>
                        <a:t>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☆微信可搜索到小程序</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140778762"/>
                  </a:ext>
                </a:extLst>
              </a:tr>
              <a:tr h="165453">
                <a:tc>
                  <a:txBody>
                    <a:bodyPr/>
                    <a:lstStyle/>
                    <a:p>
                      <a:pPr algn="ctr" fontAlgn="b"/>
                      <a:r>
                        <a:rPr lang="en-US" altLang="zh-CN" sz="1050" u="none" strike="noStrike">
                          <a:effectLst/>
                        </a:rPr>
                        <a:t>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☆群组数据库备份作业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545563164"/>
                  </a:ext>
                </a:extLst>
              </a:tr>
              <a:tr h="165453">
                <a:tc>
                  <a:txBody>
                    <a:bodyPr/>
                    <a:lstStyle/>
                    <a:p>
                      <a:pPr algn="ctr" fontAlgn="b"/>
                      <a:r>
                        <a:rPr lang="en-US" altLang="zh-CN" sz="1050" u="none" strike="noStrike">
                          <a:effectLst/>
                        </a:rPr>
                        <a:t>4</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☆用户数据库备份作业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188197410"/>
                  </a:ext>
                </a:extLst>
              </a:tr>
              <a:tr h="165453">
                <a:tc>
                  <a:txBody>
                    <a:bodyPr/>
                    <a:lstStyle/>
                    <a:p>
                      <a:pPr algn="ctr" fontAlgn="b"/>
                      <a:r>
                        <a:rPr lang="en-US" altLang="zh-CN" sz="1050" u="none" strike="noStrike">
                          <a:effectLst/>
                        </a:rPr>
                        <a:t>5</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☆公告总数数据库备份作业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52780939"/>
                  </a:ext>
                </a:extLst>
              </a:tr>
              <a:tr h="165453">
                <a:tc>
                  <a:txBody>
                    <a:bodyPr/>
                    <a:lstStyle/>
                    <a:p>
                      <a:pPr algn="ctr" fontAlgn="b"/>
                      <a:r>
                        <a:rPr lang="en-US" altLang="zh-CN" sz="1050" u="none" strike="noStrike">
                          <a:effectLst/>
                        </a:rPr>
                        <a:t>6</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☆各模块地图加载正常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24232759"/>
                  </a:ext>
                </a:extLst>
              </a:tr>
              <a:tr h="165453">
                <a:tc>
                  <a:txBody>
                    <a:bodyPr/>
                    <a:lstStyle/>
                    <a:p>
                      <a:pPr algn="ctr" fontAlgn="b"/>
                      <a:r>
                        <a:rPr lang="en-US" altLang="zh-CN" sz="1050" u="none" strike="noStrike">
                          <a:effectLst/>
                        </a:rPr>
                        <a:t>7</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☆公告创建正常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507221871"/>
                  </a:ext>
                </a:extLst>
              </a:tr>
              <a:tr h="165453">
                <a:tc>
                  <a:txBody>
                    <a:bodyPr/>
                    <a:lstStyle/>
                    <a:p>
                      <a:pPr algn="ctr" fontAlgn="b"/>
                      <a:r>
                        <a:rPr lang="en-US" altLang="zh-CN" sz="1050" u="none" strike="noStrike">
                          <a:effectLst/>
                        </a:rPr>
                        <a:t>8</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☆公告搜索正常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359324775"/>
                  </a:ext>
                </a:extLst>
              </a:tr>
              <a:tr h="165453">
                <a:tc>
                  <a:txBody>
                    <a:bodyPr/>
                    <a:lstStyle/>
                    <a:p>
                      <a:pPr algn="ctr" fontAlgn="b"/>
                      <a:r>
                        <a:rPr lang="en-US" altLang="zh-CN" sz="1050" u="none" strike="noStrike">
                          <a:effectLst/>
                        </a:rPr>
                        <a:t>9</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☆评价机制正常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126714677"/>
                  </a:ext>
                </a:extLst>
              </a:tr>
              <a:tr h="165453">
                <a:tc>
                  <a:txBody>
                    <a:bodyPr/>
                    <a:lstStyle/>
                    <a:p>
                      <a:pPr algn="ctr" fontAlgn="b"/>
                      <a:r>
                        <a:rPr lang="en-US" altLang="zh-CN" sz="1050" u="none" strike="noStrike">
                          <a:effectLst/>
                        </a:rPr>
                        <a:t>10</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5547734"/>
                  </a:ext>
                </a:extLst>
              </a:tr>
              <a:tr h="165453">
                <a:tc>
                  <a:txBody>
                    <a:bodyPr/>
                    <a:lstStyle/>
                    <a:p>
                      <a:pPr algn="ctr" fontAlgn="b"/>
                      <a:r>
                        <a:rPr lang="en-US" altLang="zh-CN" sz="1050" u="none" strike="noStrike">
                          <a:effectLst/>
                        </a:rPr>
                        <a:t>11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79275724"/>
                  </a:ext>
                </a:extLst>
              </a:tr>
              <a:tr h="165453">
                <a:tc>
                  <a:txBody>
                    <a:bodyPr/>
                    <a:lstStyle/>
                    <a:p>
                      <a:pPr algn="ctr" fontAlgn="b"/>
                      <a:r>
                        <a:rPr lang="en-US" altLang="zh-CN" sz="1050" u="none" strike="noStrike">
                          <a:effectLst/>
                        </a:rPr>
                        <a:t>12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☆个人信息填写正常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765612460"/>
                  </a:ext>
                </a:extLst>
              </a:tr>
              <a:tr h="165453">
                <a:tc>
                  <a:txBody>
                    <a:bodyPr/>
                    <a:lstStyle/>
                    <a:p>
                      <a:pPr algn="ctr" fontAlgn="b"/>
                      <a:r>
                        <a:rPr lang="en-US" altLang="zh-CN" sz="1050" u="none" strike="noStrike">
                          <a:effectLst/>
                        </a:rPr>
                        <a:t>13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△启停速度符合预期</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260889164"/>
                  </a:ext>
                </a:extLst>
              </a:tr>
              <a:tr h="165453">
                <a:tc>
                  <a:txBody>
                    <a:bodyPr/>
                    <a:lstStyle/>
                    <a:p>
                      <a:pPr algn="l" fontAlgn="b"/>
                      <a:r>
                        <a:rPr lang="zh-CN" altLang="en-US" sz="1100" u="none" strike="noStrike">
                          <a:effectLst/>
                        </a:rPr>
                        <a:t>注</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a:effectLst/>
                        </a:rPr>
                        <a:t>1.☆</a:t>
                      </a:r>
                      <a:r>
                        <a:rPr lang="zh-CN" altLang="en-US" sz="1050" u="none" strike="noStrike">
                          <a:effectLst/>
                        </a:rPr>
                        <a:t>表示每日必做</a:t>
                      </a:r>
                      <a:r>
                        <a:rPr lang="en-US" altLang="zh-CN" sz="1050" u="none" strike="noStrike">
                          <a:effectLst/>
                        </a:rPr>
                        <a:t>;"△"</a:t>
                      </a:r>
                      <a:r>
                        <a:rPr lang="zh-CN" altLang="en-US" sz="1050" u="none" strike="noStrike">
                          <a:effectLst/>
                        </a:rPr>
                        <a:t>表示每周做一次</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807106326"/>
                  </a:ext>
                </a:extLst>
              </a:tr>
              <a:tr h="165453">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dirty="0">
                          <a:effectLst/>
                        </a:rPr>
                        <a:t>2.</a:t>
                      </a:r>
                      <a:r>
                        <a:rPr lang="zh-CN" altLang="en-US" sz="1050" u="none" strike="noStrike" dirty="0">
                          <a:effectLst/>
                        </a:rPr>
                        <a:t>良好用</a:t>
                      </a:r>
                      <a:r>
                        <a:rPr lang="en-US" altLang="zh-CN" sz="1050" u="none" strike="noStrike" dirty="0">
                          <a:effectLst/>
                        </a:rPr>
                        <a:t>"√"</a:t>
                      </a:r>
                      <a:r>
                        <a:rPr lang="zh-CN" altLang="en-US" sz="1050" u="none" strike="noStrike" dirty="0">
                          <a:effectLst/>
                        </a:rPr>
                        <a:t>表示</a:t>
                      </a:r>
                      <a:r>
                        <a:rPr lang="en-US" altLang="zh-CN" sz="1050" u="none" strike="noStrike" dirty="0">
                          <a:effectLst/>
                        </a:rPr>
                        <a:t>,</a:t>
                      </a:r>
                      <a:r>
                        <a:rPr lang="zh-CN" altLang="en-US" sz="1050" u="none" strike="noStrike" dirty="0">
                          <a:effectLst/>
                        </a:rPr>
                        <a:t>待修用</a:t>
                      </a:r>
                      <a:r>
                        <a:rPr lang="en-US" altLang="zh-CN" sz="1050" u="none" strike="noStrike" dirty="0">
                          <a:effectLst/>
                        </a:rPr>
                        <a:t>"</a:t>
                      </a:r>
                      <a:r>
                        <a:rPr lang="en-US" sz="1050" u="none" strike="noStrike" dirty="0">
                          <a:effectLst/>
                        </a:rPr>
                        <a:t>X"</a:t>
                      </a:r>
                      <a:r>
                        <a:rPr lang="zh-CN" altLang="en-US" sz="1050" u="none" strike="noStrike" dirty="0">
                          <a:effectLst/>
                        </a:rPr>
                        <a:t>表示</a:t>
                      </a:r>
                      <a:r>
                        <a:rPr lang="en-US" altLang="zh-CN" sz="1050" u="none" strike="noStrike" dirty="0">
                          <a:effectLst/>
                        </a:rPr>
                        <a:t>;</a:t>
                      </a:r>
                      <a:endParaRPr lang="en-US" altLang="zh-CN" sz="105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3620120"/>
                  </a:ext>
                </a:extLst>
              </a:tr>
              <a:tr h="144772">
                <a:tc gridSpan="36">
                  <a:txBody>
                    <a:bodyPr/>
                    <a:lstStyle/>
                    <a:p>
                      <a:pPr algn="ctr" fontAlgn="b"/>
                      <a:r>
                        <a:rPr lang="zh-CN" altLang="en-US" sz="1100" u="none" strike="noStrike">
                          <a:effectLst/>
                        </a:rPr>
                        <a:t>异常处理记录</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9435770"/>
                  </a:ext>
                </a:extLst>
              </a:tr>
              <a:tr h="144772">
                <a:tc gridSpan="2">
                  <a:txBody>
                    <a:bodyPr/>
                    <a:lstStyle/>
                    <a:p>
                      <a:pPr algn="ctr" fontAlgn="b"/>
                      <a:r>
                        <a:rPr lang="zh-CN" altLang="en-US" sz="1000" u="none" strike="noStrike">
                          <a:effectLst/>
                        </a:rPr>
                        <a:t>序号</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故障原因</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00" u="none" strike="noStrike">
                          <a:effectLst/>
                        </a:rPr>
                        <a:t>处理方法</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gridSpan="18">
                  <a:txBody>
                    <a:bodyPr/>
                    <a:lstStyle/>
                    <a:p>
                      <a:pPr algn="ctr" fontAlgn="b"/>
                      <a:r>
                        <a:rPr lang="zh-CN" altLang="en-US" sz="1100" u="none" strike="noStrike">
                          <a:effectLst/>
                        </a:rPr>
                        <a:t>处理效果</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处理人签名</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确认</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日期</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07755897"/>
                  </a:ext>
                </a:extLst>
              </a:tr>
              <a:tr h="164371">
                <a:tc gridSpan="2">
                  <a:txBody>
                    <a:bodyPr/>
                    <a:lstStyle/>
                    <a:p>
                      <a:pPr algn="ctr" fontAlgn="b"/>
                      <a:r>
                        <a:rPr lang="en-US" altLang="zh-CN" sz="1000" u="none" strike="noStrike">
                          <a:effectLst/>
                        </a:rPr>
                        <a:t>1</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74249569"/>
                  </a:ext>
                </a:extLst>
              </a:tr>
              <a:tr h="164371">
                <a:tc gridSpan="2">
                  <a:txBody>
                    <a:bodyPr/>
                    <a:lstStyle/>
                    <a:p>
                      <a:pPr algn="ctr" fontAlgn="b"/>
                      <a:r>
                        <a:rPr lang="en-US" altLang="zh-CN" sz="1000" u="none" strike="noStrike">
                          <a:effectLst/>
                        </a:rPr>
                        <a:t>2</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0832668"/>
                  </a:ext>
                </a:extLst>
              </a:tr>
              <a:tr h="165453">
                <a:tc gridSpan="2">
                  <a:txBody>
                    <a:bodyPr/>
                    <a:lstStyle/>
                    <a:p>
                      <a:pPr algn="ctr" fontAlgn="b"/>
                      <a:r>
                        <a:rPr lang="en-US" altLang="zh-CN" sz="900" u="none" strike="noStrike">
                          <a:effectLst/>
                        </a:rPr>
                        <a:t>3</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0876499"/>
                  </a:ext>
                </a:extLst>
              </a:tr>
              <a:tr h="165453">
                <a:tc gridSpan="2">
                  <a:txBody>
                    <a:bodyPr/>
                    <a:lstStyle/>
                    <a:p>
                      <a:pPr algn="ctr" fontAlgn="b"/>
                      <a:r>
                        <a:rPr lang="en-US" altLang="zh-CN" sz="900" u="none" strike="noStrike">
                          <a:effectLst/>
                        </a:rPr>
                        <a:t>4</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86300622"/>
                  </a:ext>
                </a:extLst>
              </a:tr>
              <a:tr h="165453">
                <a:tc gridSpan="2">
                  <a:txBody>
                    <a:bodyPr/>
                    <a:lstStyle/>
                    <a:p>
                      <a:pPr algn="ctr" fontAlgn="b"/>
                      <a:r>
                        <a:rPr lang="en-US" altLang="zh-CN" sz="900" u="none" strike="noStrike">
                          <a:effectLst/>
                        </a:rPr>
                        <a:t>5</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88546578"/>
                  </a:ext>
                </a:extLst>
              </a:tr>
              <a:tr h="165453">
                <a:tc gridSpan="2">
                  <a:txBody>
                    <a:bodyPr/>
                    <a:lstStyle/>
                    <a:p>
                      <a:pPr algn="ctr" fontAlgn="b"/>
                      <a:r>
                        <a:rPr lang="en-US" altLang="zh-CN" sz="900" u="none" strike="noStrike">
                          <a:effectLst/>
                        </a:rPr>
                        <a:t>6</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3081902"/>
                  </a:ext>
                </a:extLst>
              </a:tr>
              <a:tr h="164371">
                <a:tc gridSpan="36">
                  <a:txBody>
                    <a:bodyPr/>
                    <a:lstStyle/>
                    <a:p>
                      <a:pPr algn="l" fontAlgn="ctr"/>
                      <a:r>
                        <a:rPr lang="zh-CN" altLang="en-US" sz="1050" u="none" strike="noStrike" dirty="0">
                          <a:effectLst/>
                        </a:rPr>
                        <a:t>备注：</a:t>
                      </a:r>
                      <a:endParaRPr lang="zh-CN" altLang="en-US" sz="1050" b="1" i="0" u="none" strike="noStrike" dirty="0">
                        <a:effectLst/>
                        <a:latin typeface="宋体" panose="02010600030101010101" pitchFamily="2" charset="-122"/>
                        <a:ea typeface="宋体" panose="02010600030101010101" pitchFamily="2"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89448981"/>
                  </a:ext>
                </a:extLst>
              </a:tr>
            </a:tbl>
          </a:graphicData>
        </a:graphic>
      </p:graphicFrame>
    </p:spTree>
    <p:extLst>
      <p:ext uri="{BB962C8B-B14F-4D97-AF65-F5344CB8AC3E}">
        <p14:creationId xmlns:p14="http://schemas.microsoft.com/office/powerpoint/2010/main" val="256557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02</a:t>
            </a:r>
            <a:endParaRPr lang="en-US" altLang="zh-CN" sz="5400" b="1" dirty="0">
              <a:solidFill>
                <a:schemeClr val="bg1"/>
              </a:solidFill>
            </a:endParaRPr>
          </a:p>
          <a:p>
            <a:r>
              <a:rPr lang="zh-CN" altLang="en-US" sz="5400" dirty="0" smtClean="0"/>
              <a:t>文档完成情况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04</a:t>
            </a:r>
            <a:endParaRPr lang="en-US" altLang="zh-CN" sz="5400" b="1" dirty="0">
              <a:solidFill>
                <a:schemeClr val="bg1"/>
              </a:solidFill>
            </a:endParaRPr>
          </a:p>
          <a:p>
            <a:r>
              <a:rPr lang="zh-CN" altLang="en-US" sz="5400" dirty="0" smtClean="0">
                <a:solidFill>
                  <a:schemeClr val="bg1"/>
                </a:solidFill>
              </a:rPr>
              <a:t>用户手册</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31550" y="3284302"/>
            <a:ext cx="1682671" cy="369332"/>
          </a:xfrm>
          <a:prstGeom prst="rect">
            <a:avLst/>
          </a:prstGeom>
        </p:spPr>
        <p:txBody>
          <a:bodyPr wrap="square">
            <a:spAutoFit/>
          </a:bodyPr>
          <a:lstStyle/>
          <a:p>
            <a:r>
              <a:rPr lang="zh-CN" altLang="en-US" b="1" dirty="0" smtClean="0">
                <a:solidFill>
                  <a:schemeClr val="accent2"/>
                </a:solidFill>
                <a:sym typeface="+mn-ea"/>
              </a:rPr>
              <a:t>软件组织</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50294" y="203199"/>
          <a:ext cx="10281356" cy="6414011"/>
        </p:xfrm>
        <a:graphic>
          <a:graphicData uri="http://schemas.openxmlformats.org/presentationml/2006/ole">
            <mc:AlternateContent xmlns:mc="http://schemas.openxmlformats.org/markup-compatibility/2006">
              <mc:Choice xmlns:v="urn:schemas-microsoft-com:vml" Requires="v">
                <p:oleObj spid="_x0000_s22564" name="Visio" r:id="rId4" imgW="8411210" imgH="5875655" progId="Visio.Drawing.15">
                  <p:embed/>
                </p:oleObj>
              </mc:Choice>
              <mc:Fallback>
                <p:oleObj name="Visio" r:id="rId4" imgW="8411210" imgH="5875655"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294" y="203199"/>
                        <a:ext cx="10281356" cy="641401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47482396" descr="774d9fe2fdab29d7bf229a8fc7e4ab0"/>
          <p:cNvPicPr>
            <a:picLocks noChangeAspect="1"/>
          </p:cNvPicPr>
          <p:nvPr/>
        </p:nvPicPr>
        <p:blipFill>
          <a:blip r:embed="rId3"/>
          <a:stretch>
            <a:fillRect/>
          </a:stretch>
        </p:blipFill>
        <p:spPr>
          <a:xfrm>
            <a:off x="3415665" y="248920"/>
            <a:ext cx="3625850" cy="6447790"/>
          </a:xfrm>
          <a:prstGeom prst="rect">
            <a:avLst/>
          </a:prstGeom>
          <a:noFill/>
          <a:ln w="9525">
            <a:noFill/>
          </a:ln>
        </p:spPr>
      </p:pic>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375733" y="1951350"/>
            <a:ext cx="9502588" cy="1876425"/>
          </a:xfrm>
          <a:prstGeom prst="rect">
            <a:avLst/>
          </a:prstGeom>
        </p:spPr>
        <p:txBody>
          <a:bodyPr wrap="square">
            <a:spAutoFit/>
          </a:bodyPr>
          <a:lstStyle/>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1</a:t>
            </a:r>
            <a:r>
              <a:rPr lang="zh-CN" altLang="zh-CN" sz="2000" b="1" kern="100" dirty="0">
                <a:latin typeface="微软雅黑" panose="020B0503020204020204" charset="-122"/>
                <a:ea typeface="微软雅黑" panose="020B0503020204020204" charset="-122"/>
                <a:cs typeface="微软雅黑" panose="020B0503020204020204" charset="-122"/>
              </a:rPr>
              <a:t>）进入微信发现界面</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2</a:t>
            </a:r>
            <a:r>
              <a:rPr lang="zh-CN" altLang="zh-CN" sz="2000" b="1" kern="100" dirty="0">
                <a:latin typeface="微软雅黑" panose="020B0503020204020204" charset="-122"/>
                <a:ea typeface="微软雅黑" panose="020B0503020204020204" charset="-122"/>
                <a:cs typeface="微软雅黑" panose="020B0503020204020204" charset="-122"/>
              </a:rPr>
              <a:t>）点击进入最底端</a:t>
            </a: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         的微信小程序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6" name="图片 9" descr="2299fc14aeb9519ccaf69753aaa1cfb"/>
          <p:cNvPicPr>
            <a:picLocks noChangeAspect="1"/>
          </p:cNvPicPr>
          <p:nvPr/>
        </p:nvPicPr>
        <p:blipFill>
          <a:blip r:embed="rId4"/>
          <a:stretch>
            <a:fillRect/>
          </a:stretch>
        </p:blipFill>
        <p:spPr>
          <a:xfrm>
            <a:off x="7646035" y="161925"/>
            <a:ext cx="3674110" cy="6534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35423" y="1615435"/>
            <a:ext cx="9502588" cy="2122805"/>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3</a:t>
            </a:r>
            <a:r>
              <a:rPr lang="zh-CN" altLang="zh-CN" sz="2000" b="1" kern="100" dirty="0">
                <a:latin typeface="微软雅黑" panose="020B0503020204020204" charset="-122"/>
                <a:ea typeface="微软雅黑" panose="020B0503020204020204" charset="-122"/>
                <a:cs typeface="微软雅黑" panose="020B0503020204020204" charset="-122"/>
              </a:rPr>
              <a:t>）搜索约球微信小程序</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4</a:t>
            </a:r>
            <a:r>
              <a:rPr lang="zh-CN" altLang="zh-CN" sz="2000" b="1" kern="100" dirty="0">
                <a:latin typeface="微软雅黑" panose="020B0503020204020204" charset="-122"/>
                <a:ea typeface="微软雅黑" panose="020B0503020204020204" charset="-122"/>
                <a:cs typeface="微软雅黑" panose="020B0503020204020204" charset="-122"/>
              </a:rPr>
              <a:t>）进入约球微信小程序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5" name="图片 -2147482404" descr="1fcdf9f8536dfb837ccd4f698118c44"/>
          <p:cNvPicPr>
            <a:picLocks noChangeAspect="1"/>
          </p:cNvPicPr>
          <p:nvPr/>
        </p:nvPicPr>
        <p:blipFill>
          <a:blip r:embed="rId3"/>
          <a:stretch>
            <a:fillRect/>
          </a:stretch>
        </p:blipFill>
        <p:spPr>
          <a:xfrm>
            <a:off x="4126865" y="107950"/>
            <a:ext cx="3621405" cy="6439535"/>
          </a:xfrm>
          <a:prstGeom prst="rect">
            <a:avLst/>
          </a:prstGeom>
          <a:noFill/>
          <a:ln w="9525">
            <a:noFill/>
          </a:ln>
        </p:spPr>
      </p:pic>
      <p:pic>
        <p:nvPicPr>
          <p:cNvPr id="6" name="图片 -2147482403" descr="ee0261f06b6f91a92189fb2dc135c2e"/>
          <p:cNvPicPr>
            <a:picLocks noChangeAspect="1"/>
          </p:cNvPicPr>
          <p:nvPr/>
        </p:nvPicPr>
        <p:blipFill>
          <a:blip r:embed="rId4"/>
          <a:stretch>
            <a:fillRect/>
          </a:stretch>
        </p:blipFill>
        <p:spPr>
          <a:xfrm>
            <a:off x="8197850" y="-22860"/>
            <a:ext cx="37172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08940" y="1140460"/>
            <a:ext cx="5288280" cy="5354320"/>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b="1" kern="100" dirty="0">
                <a:latin typeface="微软雅黑" panose="020B0503020204020204" charset="-122"/>
                <a:ea typeface="微软雅黑" panose="020B0503020204020204" charset="-122"/>
                <a:cs typeface="微软雅黑" panose="020B0503020204020204" charset="-122"/>
              </a:rPr>
              <a:t>（</a:t>
            </a: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）接下来可进行如下操作</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1.</a:t>
            </a:r>
            <a:r>
              <a:rPr lang="zh-CN" altLang="zh-CN" b="1" kern="100" dirty="0">
                <a:latin typeface="微软雅黑" panose="020B0503020204020204" charset="-122"/>
                <a:ea typeface="微软雅黑" panose="020B0503020204020204" charset="-122"/>
                <a:cs typeface="微软雅黑" panose="020B0503020204020204" charset="-122"/>
              </a:rPr>
              <a:t>根据个人需要加入符合条件的公告：在探索界面，选择地图上的公告气泡，点击加入，显示所加入的群组。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2.</a:t>
            </a:r>
            <a:r>
              <a:rPr lang="zh-CN" altLang="zh-CN" b="1" kern="100" dirty="0">
                <a:latin typeface="微软雅黑" panose="020B0503020204020204" charset="-122"/>
                <a:ea typeface="微软雅黑" panose="020B0503020204020204" charset="-122"/>
                <a:cs typeface="微软雅黑" panose="020B0503020204020204" charset="-122"/>
              </a:rPr>
              <a:t>根据个人需要发起公告：在约球界面，选择地图上的公告气泡，点击发起活动，选择各项参数及说明，显示创建的群组。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3.</a:t>
            </a:r>
            <a:r>
              <a:rPr lang="zh-CN" altLang="zh-CN" b="1" kern="100" dirty="0">
                <a:latin typeface="微软雅黑" panose="020B0503020204020204" charset="-122"/>
                <a:ea typeface="微软雅黑" panose="020B0503020204020204" charset="-122"/>
                <a:cs typeface="微软雅黑" panose="020B0503020204020204" charset="-122"/>
              </a:rPr>
              <a:t>查看加入的群组：在群组界面，点击已加入的群组，可查看已加入的成员信息。</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4.</a:t>
            </a:r>
            <a:r>
              <a:rPr lang="zh-CN" altLang="zh-CN" b="1" kern="100" dirty="0">
                <a:latin typeface="微软雅黑" panose="020B0503020204020204" charset="-122"/>
                <a:ea typeface="微软雅黑" panose="020B0503020204020204" charset="-122"/>
                <a:cs typeface="微软雅黑" panose="020B0503020204020204" charset="-122"/>
              </a:rPr>
              <a:t>查看我的个人信息：在我的界面，查看他人评价</a:t>
            </a:r>
            <a:r>
              <a:rPr lang="en-US" altLang="zh-CN" b="1" kern="100" dirty="0">
                <a:latin typeface="微软雅黑" panose="020B0503020204020204" charset="-122"/>
                <a:ea typeface="微软雅黑" panose="020B0503020204020204" charset="-122"/>
                <a:cs typeface="微软雅黑" panose="020B0503020204020204" charset="-122"/>
              </a:rPr>
              <a:t>.</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对他人实力进行评价：在约球结束后，对他人可进行文字评价。</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6.</a:t>
            </a:r>
            <a:r>
              <a:rPr lang="zh-CN" altLang="zh-CN" b="1" kern="100" dirty="0">
                <a:latin typeface="微软雅黑" panose="020B0503020204020204" charset="-122"/>
                <a:ea typeface="微软雅黑" panose="020B0503020204020204" charset="-122"/>
                <a:cs typeface="微软雅黑" panose="020B0503020204020204" charset="-122"/>
              </a:rPr>
              <a:t>软件的运行：按不同需要可点击“探索”、“约球”、“群组”、“我的”四个按钮进入具体功能，可随时按下按钮切换界面。</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7.</a:t>
            </a:r>
            <a:r>
              <a:rPr lang="zh-CN" altLang="zh-CN" b="1" kern="100" dirty="0">
                <a:latin typeface="微软雅黑" panose="020B0503020204020204" charset="-122"/>
                <a:ea typeface="微软雅黑" panose="020B0503020204020204" charset="-122"/>
                <a:cs typeface="微软雅黑" panose="020B0503020204020204" charset="-122"/>
              </a:rPr>
              <a:t>界面：软件的开始界面即探索界面，约球界面，群组界面，我的界面。</a:t>
            </a:r>
          </a:p>
        </p:txBody>
      </p:sp>
      <p:pic>
        <p:nvPicPr>
          <p:cNvPr id="5" name="图片 -2147482401" descr="5f93a927cfb16ef1576325ffb717b88"/>
          <p:cNvPicPr>
            <a:picLocks noChangeAspect="1"/>
          </p:cNvPicPr>
          <p:nvPr/>
        </p:nvPicPr>
        <p:blipFill>
          <a:blip r:embed="rId3"/>
          <a:stretch>
            <a:fillRect/>
          </a:stretch>
        </p:blipFill>
        <p:spPr>
          <a:xfrm>
            <a:off x="6445250" y="70485"/>
            <a:ext cx="3843655" cy="64242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3799430" y="602411"/>
            <a:ext cx="4250876" cy="369332"/>
          </a:xfrm>
          <a:prstGeom prst="rect">
            <a:avLst/>
          </a:prstGeom>
        </p:spPr>
        <p:txBody>
          <a:bodyPr wrap="square">
            <a:spAutoFit/>
          </a:bodyPr>
          <a:lstStyle/>
          <a:p>
            <a:r>
              <a:rPr lang="zh-CN" altLang="zh-CN" b="1" dirty="0" smtClean="0">
                <a:solidFill>
                  <a:schemeClr val="accent2"/>
                </a:solidFill>
              </a:rPr>
              <a:t>意外</a:t>
            </a:r>
            <a:r>
              <a:rPr lang="zh-CN" altLang="zh-CN" b="1" dirty="0">
                <a:solidFill>
                  <a:schemeClr val="accent2"/>
                </a:solidFill>
              </a:rPr>
              <a:t>事故以及运行的备用状态和方式</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3390265" y="1109677"/>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pPr>
                      <a:r>
                        <a:rPr lang="zh-CN" sz="1050" kern="100">
                          <a:effectLst/>
                        </a:rPr>
                        <a:t>状态：尺寸差异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pPr>
                      <a:r>
                        <a:rPr lang="zh-CN" sz="1050" kern="100" dirty="0">
                          <a:effectLst/>
                        </a:rPr>
                        <a:t>处理：尺寸差异可忽略。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3390265" y="1816432"/>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tabLst>
                          <a:tab pos="445770" algn="l"/>
                        </a:tabLst>
                      </a:pPr>
                      <a:r>
                        <a:rPr lang="zh-CN" sz="1050" kern="100">
                          <a:effectLst/>
                        </a:rPr>
                        <a:t>状态：微信小程序由未知原因卡死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tabLst>
                          <a:tab pos="445770" algn="l"/>
                        </a:tabLs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tabLst>
                          <a:tab pos="445770" algn="l"/>
                        </a:tabLst>
                      </a:pPr>
                      <a:r>
                        <a:rPr lang="zh-CN" sz="1050" kern="100" dirty="0">
                          <a:effectLst/>
                        </a:rPr>
                        <a:t>处理：强制关闭机器</a:t>
                      </a:r>
                      <a:r>
                        <a:rPr lang="en-US" sz="1050" kern="100" dirty="0">
                          <a:effectLst/>
                        </a:rPr>
                        <a:t>/</a:t>
                      </a:r>
                      <a:r>
                        <a:rPr lang="zh-CN" sz="1050" kern="100" dirty="0">
                          <a:effectLst/>
                        </a:rPr>
                        <a:t>强制关闭</a:t>
                      </a:r>
                      <a:r>
                        <a:rPr lang="en-US" sz="1050" kern="100" dirty="0">
                          <a:effectLst/>
                        </a:rPr>
                        <a:t>WeChat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10" name="矩形 9"/>
          <p:cNvSpPr/>
          <p:nvPr/>
        </p:nvSpPr>
        <p:spPr>
          <a:xfrm>
            <a:off x="785794" y="3015693"/>
            <a:ext cx="5687303" cy="2862322"/>
          </a:xfrm>
          <a:prstGeom prst="rect">
            <a:avLst/>
          </a:prstGeom>
        </p:spPr>
        <p:txBody>
          <a:bodyPr wrap="square">
            <a:spAutoFit/>
          </a:bodyPr>
          <a:lstStyle/>
          <a:p>
            <a:r>
              <a:rPr lang="zh-CN" altLang="en-US" b="1" dirty="0" smtClean="0">
                <a:solidFill>
                  <a:schemeClr val="accent2"/>
                </a:solidFill>
                <a:sym typeface="+mn-ea"/>
              </a:rPr>
              <a:t>保密性和私密性</a:t>
            </a:r>
            <a:endParaRPr lang="en-US" altLang="zh-CN" b="1" dirty="0" smtClean="0">
              <a:solidFill>
                <a:schemeClr val="accent2"/>
              </a:solidFill>
              <a:sym typeface="+mn-ea"/>
            </a:endParaRPr>
          </a:p>
          <a:p>
            <a:r>
              <a:rPr lang="zh-CN" altLang="zh-CN" dirty="0" smtClean="0"/>
              <a:t>在</a:t>
            </a:r>
            <a:r>
              <a:rPr lang="zh-CN" altLang="zh-CN" dirty="0"/>
              <a:t>开发过程中，除了规定的需方（杨枨老师），开发方（</a:t>
            </a:r>
            <a:r>
              <a:rPr lang="en-US" altLang="zh-CN" dirty="0"/>
              <a:t>G06</a:t>
            </a:r>
            <a:r>
              <a:rPr lang="zh-CN" altLang="zh-CN" dirty="0"/>
              <a:t>小组）以及</a:t>
            </a:r>
            <a:r>
              <a:rPr lang="en-US" altLang="zh-CN" dirty="0"/>
              <a:t>ZUCC</a:t>
            </a:r>
            <a:r>
              <a:rPr lang="zh-CN" altLang="zh-CN" dirty="0"/>
              <a:t>其他软件工程基础课内开发团队（如需要）可查看该软件的相关文档外，其余个体或组织都无法查看。</a:t>
            </a:r>
          </a:p>
          <a:p>
            <a:r>
              <a:rPr lang="zh-CN" altLang="zh-CN" dirty="0"/>
              <a:t>在完成开发后，任意能够使用微信小程序的个体或组织由权力使用该软件，但未征得开发团队（</a:t>
            </a:r>
            <a:r>
              <a:rPr lang="en-US" altLang="zh-CN" dirty="0"/>
              <a:t>G06</a:t>
            </a:r>
            <a:r>
              <a:rPr lang="zh-CN" altLang="zh-CN" dirty="0"/>
              <a:t>小组）同意进行该小程序文件的拷贝或制作将受到追责及法律制裁。</a:t>
            </a:r>
          </a:p>
          <a:p>
            <a:endParaRPr lang="en-US" altLang="zh-CN" b="1" dirty="0">
              <a:solidFill>
                <a:schemeClr val="accent2"/>
              </a:solidFill>
              <a:sym typeface="+mn-ea"/>
            </a:endParaRPr>
          </a:p>
        </p:txBody>
      </p:sp>
      <p:sp>
        <p:nvSpPr>
          <p:cNvPr id="11" name="矩形 10"/>
          <p:cNvSpPr/>
          <p:nvPr/>
        </p:nvSpPr>
        <p:spPr>
          <a:xfrm>
            <a:off x="6635041" y="3015693"/>
            <a:ext cx="5687303" cy="2031325"/>
          </a:xfrm>
          <a:prstGeom prst="rect">
            <a:avLst/>
          </a:prstGeom>
        </p:spPr>
        <p:txBody>
          <a:bodyPr wrap="square">
            <a:spAutoFit/>
          </a:bodyPr>
          <a:lstStyle/>
          <a:p>
            <a:r>
              <a:rPr lang="zh-CN" altLang="en-US" b="1" dirty="0" smtClean="0">
                <a:solidFill>
                  <a:schemeClr val="accent2"/>
                </a:solidFill>
                <a:sym typeface="+mn-ea"/>
              </a:rPr>
              <a:t>帮助和问题报告</a:t>
            </a:r>
            <a:endParaRPr lang="en-US" altLang="zh-CN" b="1" dirty="0" smtClean="0">
              <a:solidFill>
                <a:schemeClr val="accent2"/>
              </a:solidFill>
              <a:sym typeface="+mn-ea"/>
            </a:endParaRPr>
          </a:p>
          <a:p>
            <a:r>
              <a:rPr lang="zh-CN" altLang="zh-CN" dirty="0"/>
              <a:t>获取帮助</a:t>
            </a:r>
            <a:r>
              <a:rPr lang="en-US" altLang="zh-CN" dirty="0"/>
              <a:t>/</a:t>
            </a:r>
            <a:r>
              <a:rPr lang="zh-CN" altLang="zh-CN" dirty="0"/>
              <a:t>问题报告联系地点：浙江大学城市学院计算与计算科学学院</a:t>
            </a:r>
          </a:p>
          <a:p>
            <a:r>
              <a:rPr lang="zh-CN" altLang="zh-CN" dirty="0"/>
              <a:t>获取帮助</a:t>
            </a:r>
            <a:r>
              <a:rPr lang="en-US" altLang="zh-CN" dirty="0"/>
              <a:t>/</a:t>
            </a:r>
            <a:r>
              <a:rPr lang="zh-CN" altLang="zh-CN" dirty="0"/>
              <a:t>问题报告联系人：李骏、周南、林豪</a:t>
            </a:r>
          </a:p>
          <a:p>
            <a:r>
              <a:rPr lang="zh-CN" altLang="zh-CN" dirty="0"/>
              <a:t>获取帮助</a:t>
            </a:r>
            <a:r>
              <a:rPr lang="en-US" altLang="zh-CN" dirty="0"/>
              <a:t>/</a:t>
            </a:r>
            <a:r>
              <a:rPr lang="zh-CN" altLang="zh-CN" dirty="0"/>
              <a:t>问题报告联系方式：</a:t>
            </a:r>
            <a:r>
              <a:rPr lang="en-US" altLang="zh-CN" dirty="0"/>
              <a:t>31701332@stu.zucc.edu.cn</a:t>
            </a:r>
            <a:endParaRPr lang="zh-CN" altLang="zh-CN" dirty="0"/>
          </a:p>
          <a:p>
            <a:endParaRPr lang="en-US" altLang="zh-CN"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785794" y="1676475"/>
            <a:ext cx="1921547" cy="1200329"/>
          </a:xfrm>
          <a:prstGeom prst="rect">
            <a:avLst/>
          </a:prstGeom>
        </p:spPr>
        <p:txBody>
          <a:bodyPr wrap="square">
            <a:spAutoFit/>
          </a:bodyPr>
          <a:lstStyle/>
          <a:p>
            <a:r>
              <a:rPr lang="zh-CN" altLang="en-US" b="1" dirty="0" smtClean="0">
                <a:solidFill>
                  <a:schemeClr val="accent2"/>
                </a:solidFill>
                <a:sym typeface="+mn-ea"/>
              </a:rPr>
              <a:t>使用软件指南</a:t>
            </a:r>
            <a:endParaRPr lang="en-US" altLang="zh-CN" b="1" dirty="0" smtClean="0">
              <a:solidFill>
                <a:schemeClr val="accent2"/>
              </a:solidFill>
              <a:sym typeface="+mn-ea"/>
            </a:endParaRPr>
          </a:p>
          <a:p>
            <a:endParaRPr lang="en-US" altLang="zh-CN" b="1" dirty="0">
              <a:solidFill>
                <a:schemeClr val="accent2"/>
              </a:solidFill>
              <a:sym typeface="+mn-ea"/>
            </a:endParaRPr>
          </a:p>
          <a:p>
            <a:endParaRPr lang="en-US" altLang="zh-CN" b="1" dirty="0" smtClean="0">
              <a:solidFill>
                <a:schemeClr val="accent2"/>
              </a:solidFill>
              <a:sym typeface="+mn-ea"/>
            </a:endParaRPr>
          </a:p>
          <a:p>
            <a:r>
              <a:rPr lang="zh-CN" altLang="en-US" b="1" dirty="0" smtClean="0">
                <a:solidFill>
                  <a:schemeClr val="accent2"/>
                </a:solidFill>
                <a:sym typeface="+mn-ea"/>
              </a:rPr>
              <a:t>总体处理过程</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3818963" y="-215154"/>
            <a:ext cx="12081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818964" y="-215153"/>
          <a:ext cx="6483997" cy="6723529"/>
        </p:xfrm>
        <a:graphic>
          <a:graphicData uri="http://schemas.openxmlformats.org/presentationml/2006/ole">
            <mc:AlternateContent xmlns:mc="http://schemas.openxmlformats.org/markup-compatibility/2006">
              <mc:Choice xmlns:v="urn:schemas-microsoft-com:vml" Requires="v">
                <p:oleObj spid="_x0000_s23583" name="Visio" r:id="rId4" imgW="5460365" imgH="5660390" progId="Visio.Drawing.15">
                  <p:embed/>
                </p:oleObj>
              </mc:Choice>
              <mc:Fallback>
                <p:oleObj name="Visio" r:id="rId4" imgW="5460365" imgH="56603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964" y="-215153"/>
                        <a:ext cx="6483997" cy="6723529"/>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05</a:t>
            </a:r>
            <a:endParaRPr lang="en-US" altLang="zh-CN" sz="5400" b="1" dirty="0">
              <a:solidFill>
                <a:schemeClr val="bg1"/>
              </a:solidFill>
            </a:endParaRPr>
          </a:p>
          <a:p>
            <a:r>
              <a:rPr lang="zh-CN" altLang="en-US" sz="5400" dirty="0" smtClean="0">
                <a:solidFill>
                  <a:schemeClr val="bg1"/>
                </a:solidFill>
              </a:rPr>
              <a:t>项目总结</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3" name="矩形 2"/>
          <p:cNvSpPr/>
          <p:nvPr/>
        </p:nvSpPr>
        <p:spPr>
          <a:xfrm>
            <a:off x="4711482" y="1065132"/>
            <a:ext cx="2348720" cy="955711"/>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Calibri" panose="020F0502020204030204" pitchFamily="34" charset="0"/>
                <a:ea typeface="宋体" panose="02010600030101010101" pitchFamily="2" charset="-122"/>
                <a:cs typeface="Times New Roman" panose="02020603050405020304" pitchFamily="18" charset="0"/>
              </a:rPr>
              <a:t>实际开发结果</a:t>
            </a:r>
            <a:endParaRPr lang="zh-CN" altLang="zh-CN" sz="2800" b="1" kern="2200" dirty="0">
              <a:latin typeface="Calibri" panose="020F0502020204030204" pitchFamily="34" charset="0"/>
              <a:cs typeface="Times New Roman" panose="02020603050405020304" pitchFamily="18" charset="0"/>
            </a:endParaRPr>
          </a:p>
        </p:txBody>
      </p:sp>
      <p:sp>
        <p:nvSpPr>
          <p:cNvPr id="10" name="矩形 9"/>
          <p:cNvSpPr/>
          <p:nvPr/>
        </p:nvSpPr>
        <p:spPr>
          <a:xfrm>
            <a:off x="785794" y="2504068"/>
            <a:ext cx="10200094" cy="2861310"/>
          </a:xfrm>
          <a:prstGeom prst="rect">
            <a:avLst/>
          </a:prstGeom>
        </p:spPr>
        <p:txBody>
          <a:bodyPr wrap="square">
            <a:spAutoFit/>
          </a:bodyPr>
          <a:lstStyle/>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、本项目最终制成的软件是以球约命名的微信小程序，通过微信小程序的搜索下载后，储存在用户的移动终端上，代码大小约</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11mb</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左右。</a:t>
            </a:r>
          </a:p>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、本软件现是</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V1.0.5</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版本，是第一版的完成体软件</a:t>
            </a:r>
            <a:r>
              <a:rPr lang="zh-CN" altLang="zh-CN" sz="3600"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36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8"/>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5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210380911"/>
              </p:ext>
            </p:extLst>
          </p:nvPr>
        </p:nvGraphicFramePr>
        <p:xfrm>
          <a:off x="529183" y="2409083"/>
          <a:ext cx="11198363" cy="4151376"/>
        </p:xfrm>
        <a:graphic>
          <a:graphicData uri="http://schemas.openxmlformats.org/drawingml/2006/table">
            <a:tbl>
              <a:tblPr>
                <a:tableStyleId>{5C22544A-7EE6-4342-B048-85BDC9FD1C3A}</a:tableStyleId>
              </a:tblPr>
              <a:tblGrid>
                <a:gridCol w="1599203">
                  <a:extLst>
                    <a:ext uri="{9D8B030D-6E8A-4147-A177-3AD203B41FA5}">
                      <a16:colId xmlns:a16="http://schemas.microsoft.com/office/drawing/2014/main" val="2185623073"/>
                    </a:ext>
                  </a:extLst>
                </a:gridCol>
                <a:gridCol w="1599203">
                  <a:extLst>
                    <a:ext uri="{9D8B030D-6E8A-4147-A177-3AD203B41FA5}">
                      <a16:colId xmlns:a16="http://schemas.microsoft.com/office/drawing/2014/main" val="1239832790"/>
                    </a:ext>
                  </a:extLst>
                </a:gridCol>
                <a:gridCol w="1599203">
                  <a:extLst>
                    <a:ext uri="{9D8B030D-6E8A-4147-A177-3AD203B41FA5}">
                      <a16:colId xmlns:a16="http://schemas.microsoft.com/office/drawing/2014/main" val="3279868553"/>
                    </a:ext>
                  </a:extLst>
                </a:gridCol>
                <a:gridCol w="1599203">
                  <a:extLst>
                    <a:ext uri="{9D8B030D-6E8A-4147-A177-3AD203B41FA5}">
                      <a16:colId xmlns:a16="http://schemas.microsoft.com/office/drawing/2014/main" val="2158576264"/>
                    </a:ext>
                  </a:extLst>
                </a:gridCol>
                <a:gridCol w="1600517">
                  <a:extLst>
                    <a:ext uri="{9D8B030D-6E8A-4147-A177-3AD203B41FA5}">
                      <a16:colId xmlns:a16="http://schemas.microsoft.com/office/drawing/2014/main" val="1036400236"/>
                    </a:ext>
                  </a:extLst>
                </a:gridCol>
                <a:gridCol w="1600517">
                  <a:extLst>
                    <a:ext uri="{9D8B030D-6E8A-4147-A177-3AD203B41FA5}">
                      <a16:colId xmlns:a16="http://schemas.microsoft.com/office/drawing/2014/main" val="3028123532"/>
                    </a:ext>
                  </a:extLst>
                </a:gridCol>
                <a:gridCol w="1600517">
                  <a:extLst>
                    <a:ext uri="{9D8B030D-6E8A-4147-A177-3AD203B41FA5}">
                      <a16:colId xmlns:a16="http://schemas.microsoft.com/office/drawing/2014/main" val="3659394744"/>
                    </a:ext>
                  </a:extLst>
                </a:gridCol>
              </a:tblGrid>
              <a:tr h="518922">
                <a:tc>
                  <a:txBody>
                    <a:bodyPr/>
                    <a:lstStyle/>
                    <a:p>
                      <a:pPr algn="just">
                        <a:spcAft>
                          <a:spcPts val="0"/>
                        </a:spcAft>
                      </a:pPr>
                      <a:r>
                        <a:rPr lang="zh-CN" sz="2400" kern="100">
                          <a:effectLst/>
                        </a:rPr>
                        <a:t>主码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列名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小数位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空否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518922">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Usernum</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1037844">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Userweight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用户体重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518922">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Userply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用户位置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1037844">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Userheight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用户身高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518922">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Usereva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他人评价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sp>
        <p:nvSpPr>
          <p:cNvPr id="2" name="文本框 1"/>
          <p:cNvSpPr txBox="1"/>
          <p:nvPr/>
        </p:nvSpPr>
        <p:spPr>
          <a:xfrm>
            <a:off x="647506" y="1922764"/>
            <a:ext cx="5399725" cy="369332"/>
          </a:xfrm>
          <a:prstGeom prst="rect">
            <a:avLst/>
          </a:prstGeom>
          <a:noFill/>
        </p:spPr>
        <p:txBody>
          <a:bodyPr wrap="square" rtlCol="0">
            <a:spAutoFit/>
          </a:bodyPr>
          <a:lstStyle/>
          <a:p>
            <a:r>
              <a:rPr lang="en-US" altLang="zh-CN" dirty="0" smtClean="0"/>
              <a:t>1</a:t>
            </a:r>
            <a:r>
              <a:rPr lang="zh-CN" altLang="en-US" dirty="0" smtClean="0"/>
              <a:t>、项目计划提交及根据课程进度的修改情况</a:t>
            </a:r>
            <a:endParaRPr lang="zh-CN" altLang="en-US" dirty="0"/>
          </a:p>
        </p:txBody>
      </p:sp>
      <p:pic>
        <p:nvPicPr>
          <p:cNvPr id="3" name="图片 2"/>
          <p:cNvPicPr>
            <a:picLocks noChangeAspect="1"/>
          </p:cNvPicPr>
          <p:nvPr/>
        </p:nvPicPr>
        <p:blipFill>
          <a:blip r:embed="rId3"/>
          <a:stretch>
            <a:fillRect/>
          </a:stretch>
        </p:blipFill>
        <p:spPr>
          <a:xfrm>
            <a:off x="647507" y="2526060"/>
            <a:ext cx="11020237" cy="476250"/>
          </a:xfrm>
          <a:prstGeom prst="rect">
            <a:avLst/>
          </a:prstGeom>
        </p:spPr>
      </p:pic>
      <p:pic>
        <p:nvPicPr>
          <p:cNvPr id="6" name="图片 5"/>
          <p:cNvPicPr>
            <a:picLocks noChangeAspect="1"/>
          </p:cNvPicPr>
          <p:nvPr/>
        </p:nvPicPr>
        <p:blipFill>
          <a:blip r:embed="rId4"/>
          <a:stretch>
            <a:fillRect/>
          </a:stretch>
        </p:blipFill>
        <p:spPr>
          <a:xfrm>
            <a:off x="1163320" y="3279140"/>
            <a:ext cx="6560820" cy="3025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9"/>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zh-CN" altLang="zh-CN" sz="2800" dirty="0"/>
              <a:t>球场：</a:t>
            </a:r>
          </a:p>
        </p:txBody>
      </p:sp>
      <p:graphicFrame>
        <p:nvGraphicFramePr>
          <p:cNvPr id="7" name="表格 6"/>
          <p:cNvGraphicFramePr>
            <a:graphicFrameLocks noGrp="1"/>
          </p:cNvGraphicFramePr>
          <p:nvPr>
            <p:extLst>
              <p:ext uri="{D42A27DB-BD31-4B8C-83A1-F6EECF244321}">
                <p14:modId xmlns:p14="http://schemas.microsoft.com/office/powerpoint/2010/main" val="1771142926"/>
              </p:ext>
            </p:extLst>
          </p:nvPr>
        </p:nvGraphicFramePr>
        <p:xfrm>
          <a:off x="226995" y="2492053"/>
          <a:ext cx="11965006" cy="3979086"/>
        </p:xfrm>
        <a:graphic>
          <a:graphicData uri="http://schemas.openxmlformats.org/drawingml/2006/table">
            <a:tbl>
              <a:tblPr>
                <a:tableStyleId>{5C22544A-7EE6-4342-B048-85BDC9FD1C3A}</a:tableStyleId>
              </a:tblPr>
              <a:tblGrid>
                <a:gridCol w="1704473">
                  <a:extLst>
                    <a:ext uri="{9D8B030D-6E8A-4147-A177-3AD203B41FA5}">
                      <a16:colId xmlns:a16="http://schemas.microsoft.com/office/drawing/2014/main" val="4143557112"/>
                    </a:ext>
                  </a:extLst>
                </a:gridCol>
                <a:gridCol w="1738169">
                  <a:extLst>
                    <a:ext uri="{9D8B030D-6E8A-4147-A177-3AD203B41FA5}">
                      <a16:colId xmlns:a16="http://schemas.microsoft.com/office/drawing/2014/main" val="3576571823"/>
                    </a:ext>
                  </a:extLst>
                </a:gridCol>
                <a:gridCol w="1705876">
                  <a:extLst>
                    <a:ext uri="{9D8B030D-6E8A-4147-A177-3AD203B41FA5}">
                      <a16:colId xmlns:a16="http://schemas.microsoft.com/office/drawing/2014/main" val="3507467284"/>
                    </a:ext>
                  </a:extLst>
                </a:gridCol>
                <a:gridCol w="1703069">
                  <a:extLst>
                    <a:ext uri="{9D8B030D-6E8A-4147-A177-3AD203B41FA5}">
                      <a16:colId xmlns:a16="http://schemas.microsoft.com/office/drawing/2014/main" val="1906485523"/>
                    </a:ext>
                  </a:extLst>
                </a:gridCol>
                <a:gridCol w="1704473">
                  <a:extLst>
                    <a:ext uri="{9D8B030D-6E8A-4147-A177-3AD203B41FA5}">
                      <a16:colId xmlns:a16="http://schemas.microsoft.com/office/drawing/2014/main" val="2398366461"/>
                    </a:ext>
                  </a:extLst>
                </a:gridCol>
                <a:gridCol w="1704473">
                  <a:extLst>
                    <a:ext uri="{9D8B030D-6E8A-4147-A177-3AD203B41FA5}">
                      <a16:colId xmlns:a16="http://schemas.microsoft.com/office/drawing/2014/main" val="4180760486"/>
                    </a:ext>
                  </a:extLst>
                </a:gridCol>
                <a:gridCol w="1704473">
                  <a:extLst>
                    <a:ext uri="{9D8B030D-6E8A-4147-A177-3AD203B41FA5}">
                      <a16:colId xmlns:a16="http://schemas.microsoft.com/office/drawing/2014/main" val="1184020202"/>
                    </a:ext>
                  </a:extLst>
                </a:gridCol>
              </a:tblGrid>
              <a:tr h="497385">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列名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小数位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空否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497385">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994772">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courtdetail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球场概述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994772">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courtcharge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球场收费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99477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courtlocate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球场位置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基本流程：</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59707" y="0"/>
          <a:ext cx="8539663" cy="8431613"/>
        </p:xfrm>
        <a:graphic>
          <a:graphicData uri="http://schemas.openxmlformats.org/presentationml/2006/ole">
            <mc:AlternateContent xmlns:mc="http://schemas.openxmlformats.org/markup-compatibility/2006">
              <mc:Choice xmlns:v="urn:schemas-microsoft-com:vml" Requires="v">
                <p:oleObj spid="_x0000_s31771" name="Visio" r:id="rId4" imgW="6716395" imgH="6078855" progId="Visio.Drawing.15">
                  <p:embed/>
                </p:oleObj>
              </mc:Choice>
              <mc:Fallback>
                <p:oleObj name="Visio" r:id="rId4" imgW="6716395" imgH="60788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707" y="0"/>
                        <a:ext cx="8539663" cy="843161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57492"/>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进度</a:t>
            </a: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275590" y="2554344"/>
            <a:ext cx="3506106" cy="3784600"/>
          </a:xfrm>
          <a:prstGeom prst="rect">
            <a:avLst/>
          </a:prstGeom>
        </p:spPr>
        <p:txBody>
          <a:bodyPr wrap="square">
            <a:spAutoFit/>
          </a:bodyPr>
          <a:lstStyle/>
          <a:p>
            <a:pPr indent="266700" algn="just">
              <a:spcAft>
                <a:spcPts val="0"/>
              </a:spcAft>
            </a:pPr>
            <a:r>
              <a:rPr lang="zh-CN" altLang="zh-CN" sz="2400" b="1" kern="100" dirty="0">
                <a:latin typeface="微软雅黑" panose="020B0503020204020204" charset="-122"/>
                <a:ea typeface="微软雅黑" panose="020B0503020204020204" charset="-122"/>
                <a:cs typeface="微软雅黑" panose="020B0503020204020204" charset="-122"/>
              </a:rPr>
              <a:t>与原计划相比，我组大部分的时间都能按照原计划进行，但是在最后代码实现及系统测试报告编写的过程中，我们组还是存在进度延后的问题，因为使用</a:t>
            </a:r>
            <a:r>
              <a:rPr lang="en-US" altLang="zh-CN" sz="2400" b="1" kern="100" dirty="0">
                <a:latin typeface="微软雅黑" panose="020B0503020204020204" charset="-122"/>
                <a:ea typeface="微软雅黑" panose="020B0503020204020204" charset="-122"/>
                <a:cs typeface="微软雅黑" panose="020B0503020204020204" charset="-122"/>
              </a:rPr>
              <a:t>JS</a:t>
            </a:r>
            <a:r>
              <a:rPr lang="zh-CN" altLang="zh-CN" sz="2400" b="1" kern="100" dirty="0">
                <a:latin typeface="微软雅黑" panose="020B0503020204020204" charset="-122"/>
                <a:ea typeface="微软雅黑" panose="020B0503020204020204" charset="-122"/>
                <a:cs typeface="微软雅黑" panose="020B0503020204020204" charset="-122"/>
              </a:rPr>
              <a:t>语言编写微信小程序对我们来说还是一件较难实现的事情，所以发生延后</a:t>
            </a:r>
          </a:p>
        </p:txBody>
      </p:sp>
      <p:pic>
        <p:nvPicPr>
          <p:cNvPr id="5" name="图片 4"/>
          <p:cNvPicPr>
            <a:picLocks noChangeAspect="1"/>
          </p:cNvPicPr>
          <p:nvPr/>
        </p:nvPicPr>
        <p:blipFill>
          <a:blip r:embed="rId3"/>
          <a:stretch>
            <a:fillRect/>
          </a:stretch>
        </p:blipFill>
        <p:spPr>
          <a:xfrm>
            <a:off x="4810760" y="246380"/>
            <a:ext cx="6758940" cy="3046095"/>
          </a:xfrm>
          <a:prstGeom prst="rect">
            <a:avLst/>
          </a:prstGeom>
        </p:spPr>
      </p:pic>
      <p:pic>
        <p:nvPicPr>
          <p:cNvPr id="11" name="图片 10"/>
          <p:cNvPicPr>
            <a:picLocks noChangeAspect="1"/>
          </p:cNvPicPr>
          <p:nvPr/>
        </p:nvPicPr>
        <p:blipFill>
          <a:blip r:embed="rId4"/>
          <a:stretch>
            <a:fillRect/>
          </a:stretch>
        </p:blipFill>
        <p:spPr>
          <a:xfrm>
            <a:off x="4810760" y="3384550"/>
            <a:ext cx="6922770" cy="3075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3020786" y="-4"/>
          <a:ext cx="8490859" cy="6715043"/>
        </p:xfrm>
        <a:graphic>
          <a:graphicData uri="http://schemas.openxmlformats.org/drawingml/2006/table">
            <a:tbl>
              <a:tblPr firstRow="1" firstCol="1" bandRow="1">
                <a:tableStyleId>{5C22544A-7EE6-4342-B048-85BDC9FD1C3A}</a:tableStyleId>
              </a:tblPr>
              <a:tblGrid>
                <a:gridCol w="2182333">
                  <a:extLst>
                    <a:ext uri="{9D8B030D-6E8A-4147-A177-3AD203B41FA5}">
                      <a16:colId xmlns:a16="http://schemas.microsoft.com/office/drawing/2014/main" val="20000"/>
                    </a:ext>
                  </a:extLst>
                </a:gridCol>
                <a:gridCol w="340964">
                  <a:extLst>
                    <a:ext uri="{9D8B030D-6E8A-4147-A177-3AD203B41FA5}">
                      <a16:colId xmlns:a16="http://schemas.microsoft.com/office/drawing/2014/main" val="20001"/>
                    </a:ext>
                  </a:extLst>
                </a:gridCol>
                <a:gridCol w="340964">
                  <a:extLst>
                    <a:ext uri="{9D8B030D-6E8A-4147-A177-3AD203B41FA5}">
                      <a16:colId xmlns:a16="http://schemas.microsoft.com/office/drawing/2014/main" val="20002"/>
                    </a:ext>
                  </a:extLst>
                </a:gridCol>
                <a:gridCol w="340964">
                  <a:extLst>
                    <a:ext uri="{9D8B030D-6E8A-4147-A177-3AD203B41FA5}">
                      <a16:colId xmlns:a16="http://schemas.microsoft.com/office/drawing/2014/main" val="20003"/>
                    </a:ext>
                  </a:extLst>
                </a:gridCol>
                <a:gridCol w="2182333">
                  <a:extLst>
                    <a:ext uri="{9D8B030D-6E8A-4147-A177-3AD203B41FA5}">
                      <a16:colId xmlns:a16="http://schemas.microsoft.com/office/drawing/2014/main" val="20004"/>
                    </a:ext>
                  </a:extLst>
                </a:gridCol>
                <a:gridCol w="3103301">
                  <a:extLst>
                    <a:ext uri="{9D8B030D-6E8A-4147-A177-3AD203B41FA5}">
                      <a16:colId xmlns:a16="http://schemas.microsoft.com/office/drawing/2014/main" val="20005"/>
                    </a:ext>
                  </a:extLst>
                </a:gridCol>
              </a:tblGrid>
              <a:tr h="538415">
                <a:tc gridSpan="5">
                  <a:txBody>
                    <a:bodyPr/>
                    <a:lstStyle/>
                    <a:p>
                      <a:r>
                        <a:rPr lang="zh-CN" sz="3200">
                          <a:effectLst/>
                        </a:rPr>
                        <a:t>设备项目</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a:effectLst/>
                        </a:rPr>
                        <a:t>金额（元）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0"/>
                  </a:ext>
                </a:extLst>
              </a:tr>
              <a:tr h="576749">
                <a:tc rowSpan="2">
                  <a:txBody>
                    <a:bodyPr/>
                    <a:lstStyle/>
                    <a:p>
                      <a:r>
                        <a:rPr lang="zh-CN" sz="1400">
                          <a:effectLst/>
                        </a:rPr>
                        <a:t>个人所需</a:t>
                      </a:r>
                      <a:r>
                        <a:rPr lang="en-US" sz="1400">
                          <a:effectLst/>
                        </a:rPr>
                        <a:t>pc</a:t>
                      </a:r>
                      <a:r>
                        <a:rPr lang="zh-CN" sz="1400">
                          <a:effectLst/>
                        </a:rPr>
                        <a:t>机</a:t>
                      </a:r>
                      <a:r>
                        <a:rPr lang="en-US" sz="1400">
                          <a:effectLst/>
                        </a:rPr>
                        <a:t>4</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gridSpan="4">
                  <a:txBody>
                    <a:bodyPr/>
                    <a:lstStyle/>
                    <a:p>
                      <a:r>
                        <a:rPr lang="en-US" sz="1400">
                          <a:effectLst/>
                        </a:rPr>
                        <a:t>3</a:t>
                      </a:r>
                      <a:r>
                        <a:rPr lang="zh-CN" sz="1400">
                          <a:effectLst/>
                        </a:rPr>
                        <a:t>台笔记本，支持系统：</a:t>
                      </a:r>
                      <a:r>
                        <a:rPr lang="en-US" sz="1400">
                          <a:effectLst/>
                        </a:rPr>
                        <a:t>windows</a:t>
                      </a:r>
                      <a:r>
                        <a:rPr lang="zh-CN" sz="1400">
                          <a:effectLst/>
                        </a:rPr>
                        <a:t>、</a:t>
                      </a:r>
                      <a:r>
                        <a:rPr lang="en-US" sz="1400">
                          <a:effectLst/>
                        </a:rPr>
                        <a:t>linux</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1"/>
                  </a:ext>
                </a:extLst>
              </a:tr>
              <a:tr h="512422">
                <a:tc vMerge="1">
                  <a:txBody>
                    <a:bodyPr/>
                    <a:lstStyle/>
                    <a:p>
                      <a:endParaRPr lang="zh-CN"/>
                    </a:p>
                  </a:txBody>
                  <a:tcPr/>
                </a:tc>
                <a:tc gridSpan="4">
                  <a:txBody>
                    <a:bodyPr/>
                    <a:lstStyle/>
                    <a:p>
                      <a:r>
                        <a:rPr lang="en-US" sz="1400">
                          <a:effectLst/>
                        </a:rPr>
                        <a:t>1</a:t>
                      </a:r>
                      <a:r>
                        <a:rPr lang="zh-CN" sz="1400">
                          <a:effectLst/>
                        </a:rPr>
                        <a:t>台</a:t>
                      </a:r>
                      <a:r>
                        <a:rPr lang="en-US" sz="1400">
                          <a:effectLst/>
                        </a:rPr>
                        <a:t>mac</a:t>
                      </a:r>
                      <a:r>
                        <a:rPr lang="zh-CN" sz="1400">
                          <a:effectLst/>
                        </a:rPr>
                        <a:t>，支持系统：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576749">
                <a:tc rowSpan="2" gridSpan="3">
                  <a:txBody>
                    <a:bodyPr/>
                    <a:lstStyle/>
                    <a:p>
                      <a:r>
                        <a:rPr lang="zh-CN" sz="1400">
                          <a:effectLst/>
                        </a:rPr>
                        <a:t>项目所需测试用手机</a:t>
                      </a:r>
                      <a:r>
                        <a:rPr lang="en-US" sz="1400">
                          <a:effectLst/>
                        </a:rPr>
                        <a:t>3</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2" hMerge="1">
                  <a:txBody>
                    <a:bodyPr/>
                    <a:lstStyle/>
                    <a:p>
                      <a:endParaRPr lang="zh-CN"/>
                    </a:p>
                  </a:txBody>
                  <a:tcPr/>
                </a:tc>
                <a:tc rowSpan="2" hMerge="1">
                  <a:txBody>
                    <a:bodyPr/>
                    <a:lstStyle/>
                    <a:p>
                      <a:endParaRPr lang="zh-CN"/>
                    </a:p>
                  </a:txBody>
                  <a:tcPr/>
                </a:tc>
                <a:tc gridSpan="2">
                  <a:txBody>
                    <a:bodyPr/>
                    <a:lstStyle/>
                    <a:p>
                      <a:r>
                        <a:rPr lang="en-US" sz="1400">
                          <a:effectLst/>
                        </a:rPr>
                        <a:t>2</a:t>
                      </a:r>
                      <a:r>
                        <a:rPr lang="zh-CN" sz="1400">
                          <a:effectLst/>
                        </a:rPr>
                        <a:t>部手机，支持系统：</a:t>
                      </a:r>
                      <a:r>
                        <a:rPr lang="en-US" sz="1400">
                          <a:effectLst/>
                        </a:rPr>
                        <a:t>Android</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3"/>
                  </a:ext>
                </a:extLst>
              </a:tr>
              <a:tr h="576749">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sz="1400">
                          <a:effectLst/>
                        </a:rPr>
                        <a:t>一部苹果手机，支持系统：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892536">
                <a:tc gridSpan="2">
                  <a:txBody>
                    <a:bodyPr/>
                    <a:lstStyle/>
                    <a:p>
                      <a:r>
                        <a:rPr lang="zh-CN" sz="1400">
                          <a:effectLst/>
                        </a:rPr>
                        <a:t>项目所需服务器租用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gridSpan="3">
                  <a:txBody>
                    <a:bodyPr/>
                    <a:lstStyle/>
                    <a:p>
                      <a:r>
                        <a:rPr lang="zh-CN" sz="1400">
                          <a:effectLst/>
                        </a:rPr>
                        <a:t>使用的服务器：腾讯学生服务器，时长</a:t>
                      </a:r>
                      <a:r>
                        <a:rPr lang="en-US" sz="1400">
                          <a:effectLst/>
                        </a:rPr>
                        <a:t>3</a:t>
                      </a:r>
                      <a:r>
                        <a:rPr lang="zh-CN" sz="1400">
                          <a:effectLst/>
                        </a:rPr>
                        <a:t>个月</a:t>
                      </a:r>
                    </a:p>
                    <a:p>
                      <a:r>
                        <a:rPr lang="en-US" sz="1400">
                          <a:effectLst/>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a:txBody>
                    <a:bodyPr/>
                    <a:lstStyle/>
                    <a:p>
                      <a:r>
                        <a:rPr lang="en-US" sz="1400">
                          <a:effectLst/>
                        </a:rPr>
                        <a:t>30+8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5"/>
                  </a:ext>
                </a:extLst>
              </a:tr>
              <a:tr h="372804">
                <a:tc rowSpan="6" gridSpan="4">
                  <a:txBody>
                    <a:bodyPr/>
                    <a:lstStyle/>
                    <a:p>
                      <a:r>
                        <a:rPr lang="zh-CN" sz="1400">
                          <a:effectLst/>
                        </a:rPr>
                        <a:t>项目用到的软件</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sz="1400">
                          <a:effectLst/>
                        </a:rPr>
                        <a:t>GitHub Desktop</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a:txBody>
                    <a:bodyPr/>
                    <a:lstStyle/>
                    <a:p>
                      <a:r>
                        <a:rPr lang="zh-CN" sz="1400">
                          <a:effectLst/>
                        </a:rPr>
                        <a:t>总计</a:t>
                      </a:r>
                      <a:r>
                        <a:rPr lang="en-US" sz="1400">
                          <a:effectLst/>
                        </a:rPr>
                        <a:t>0</a:t>
                      </a:r>
                      <a:r>
                        <a:rPr lang="zh-CN" sz="1400">
                          <a:effectLst/>
                        </a:rPr>
                        <a:t>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6"/>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微信</a:t>
                      </a:r>
                      <a:r>
                        <a:rPr lang="en-US" sz="1400">
                          <a:effectLst/>
                        </a:rPr>
                        <a:t>web</a:t>
                      </a:r>
                      <a:r>
                        <a:rPr lang="zh-CN" sz="1400">
                          <a:effectLst/>
                        </a:rPr>
                        <a:t>开发者工具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7"/>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Axure RP 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8"/>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Visual Studio Code</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9"/>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XMind 8 Update 7</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0"/>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a:t>
                      </a:r>
                      <a:r>
                        <a:rPr lang="en-US" sz="1400">
                          <a:effectLst/>
                        </a:rPr>
                        <a:t>..</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1"/>
                  </a:ext>
                </a:extLst>
              </a:tr>
              <a:tr h="538415">
                <a:tc gridSpan="5">
                  <a:txBody>
                    <a:bodyPr/>
                    <a:lstStyle/>
                    <a:p>
                      <a:r>
                        <a:rPr lang="zh-CN" sz="3200">
                          <a:effectLst/>
                        </a:rPr>
                        <a:t>总计</a:t>
                      </a:r>
                      <a:r>
                        <a:rPr lang="en-US" sz="3200">
                          <a:effectLst/>
                        </a:rPr>
                        <a:t>4</a:t>
                      </a:r>
                      <a:r>
                        <a:rPr lang="zh-CN" sz="3200">
                          <a:effectLst/>
                        </a:rPr>
                        <a:t>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dirty="0">
                          <a:effectLst/>
                        </a:rPr>
                        <a:t>共</a:t>
                      </a:r>
                      <a:r>
                        <a:rPr lang="en-US" sz="3200" dirty="0">
                          <a:effectLst/>
                        </a:rPr>
                        <a:t>38</a:t>
                      </a:r>
                      <a:r>
                        <a:rPr lang="zh-CN" sz="3200" dirty="0">
                          <a:effectLst/>
                        </a:rPr>
                        <a:t>元</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3118757" y="2"/>
          <a:ext cx="8294915" cy="6857997"/>
        </p:xfrm>
        <a:graphic>
          <a:graphicData uri="http://schemas.openxmlformats.org/drawingml/2006/table">
            <a:tbl>
              <a:tblPr firstRow="1" bandRow="1">
                <a:tableStyleId>{5C22544A-7EE6-4342-B048-85BDC9FD1C3A}</a:tableStyleId>
              </a:tblPr>
              <a:tblGrid>
                <a:gridCol w="2121955">
                  <a:extLst>
                    <a:ext uri="{9D8B030D-6E8A-4147-A177-3AD203B41FA5}">
                      <a16:colId xmlns:a16="http://schemas.microsoft.com/office/drawing/2014/main" val="20000"/>
                    </a:ext>
                  </a:extLst>
                </a:gridCol>
                <a:gridCol w="1993351">
                  <a:extLst>
                    <a:ext uri="{9D8B030D-6E8A-4147-A177-3AD203B41FA5}">
                      <a16:colId xmlns:a16="http://schemas.microsoft.com/office/drawing/2014/main" val="20001"/>
                    </a:ext>
                  </a:extLst>
                </a:gridCol>
                <a:gridCol w="2121955">
                  <a:extLst>
                    <a:ext uri="{9D8B030D-6E8A-4147-A177-3AD203B41FA5}">
                      <a16:colId xmlns:a16="http://schemas.microsoft.com/office/drawing/2014/main" val="20002"/>
                    </a:ext>
                  </a:extLst>
                </a:gridCol>
                <a:gridCol w="2057654">
                  <a:extLst>
                    <a:ext uri="{9D8B030D-6E8A-4147-A177-3AD203B41FA5}">
                      <a16:colId xmlns:a16="http://schemas.microsoft.com/office/drawing/2014/main" val="20003"/>
                    </a:ext>
                  </a:extLst>
                </a:gridCol>
              </a:tblGrid>
              <a:tr h="664236">
                <a:tc gridSpan="2">
                  <a:txBody>
                    <a:bodyPr/>
                    <a:lstStyle/>
                    <a:p>
                      <a:pPr algn="l">
                        <a:spcAft>
                          <a:spcPts val="0"/>
                        </a:spcAft>
                      </a:pPr>
                      <a:r>
                        <a:rPr lang="zh-CN" sz="3600" kern="1200">
                          <a:effectLst/>
                        </a:rPr>
                        <a:t>其他项目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a:effectLst/>
                        </a:rPr>
                        <a:t>金额（元）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0"/>
                  </a:ext>
                </a:extLst>
              </a:tr>
              <a:tr h="1992706">
                <a:tc>
                  <a:txBody>
                    <a:bodyPr/>
                    <a:lstStyle/>
                    <a:p>
                      <a:pPr algn="l">
                        <a:spcAft>
                          <a:spcPts val="0"/>
                        </a:spcAft>
                      </a:pPr>
                      <a:r>
                        <a:rPr lang="zh-CN" sz="2000" kern="1200">
                          <a:effectLst/>
                        </a:rPr>
                        <a:t>办公费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人工费</a:t>
                      </a:r>
                      <a:endParaRPr lang="zh-CN" sz="1800" kern="100">
                        <a:effectLst/>
                      </a:endParaRPr>
                    </a:p>
                    <a:p>
                      <a:pPr algn="l">
                        <a:spcAft>
                          <a:spcPts val="0"/>
                        </a:spcAft>
                      </a:pPr>
                      <a:r>
                        <a:rPr lang="en-US" sz="2000" kern="1200">
                          <a:effectLst/>
                        </a:rPr>
                        <a:t>(</a:t>
                      </a:r>
                      <a:r>
                        <a:rPr lang="zh-CN" sz="2000" kern="1200">
                          <a:effectLst/>
                        </a:rPr>
                        <a:t>按照每小时</a:t>
                      </a:r>
                      <a:r>
                        <a:rPr lang="en-US" sz="2000" kern="1200">
                          <a:effectLst/>
                        </a:rPr>
                        <a:t>68</a:t>
                      </a:r>
                      <a:r>
                        <a:rPr lang="zh-CN" sz="2000" kern="1200">
                          <a:effectLst/>
                        </a:rPr>
                        <a:t>元的薪资标准，每人开发时间为一个月，每月工作</a:t>
                      </a:r>
                      <a:r>
                        <a:rPr lang="en-US" sz="2000" kern="1200">
                          <a:effectLst/>
                        </a:rPr>
                        <a:t>20</a:t>
                      </a:r>
                      <a:r>
                        <a:rPr lang="zh-CN" sz="2000" kern="1200">
                          <a:effectLst/>
                        </a:rPr>
                        <a:t>天计算</a:t>
                      </a:r>
                      <a:r>
                        <a:rPr lang="en-US"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68</a:t>
                      </a:r>
                      <a:r>
                        <a:rPr lang="zh-CN" sz="2000" kern="1200">
                          <a:effectLst/>
                        </a:rPr>
                        <a:t>（元</a:t>
                      </a:r>
                      <a:r>
                        <a:rPr lang="en-US" sz="2000" kern="1200">
                          <a:effectLst/>
                        </a:rPr>
                        <a:t>/</a:t>
                      </a:r>
                      <a:r>
                        <a:rPr lang="zh-CN" sz="2000" kern="1200">
                          <a:effectLst/>
                        </a:rPr>
                        <a:t>时）</a:t>
                      </a:r>
                      <a:r>
                        <a:rPr lang="en-US" sz="2000" kern="1200">
                          <a:effectLst/>
                        </a:rPr>
                        <a:t>*5</a:t>
                      </a:r>
                      <a:r>
                        <a:rPr lang="zh-CN" sz="2000" kern="1200">
                          <a:effectLst/>
                        </a:rPr>
                        <a:t>（天</a:t>
                      </a:r>
                      <a:r>
                        <a:rPr lang="en-US" sz="2000" kern="1200">
                          <a:effectLst/>
                        </a:rPr>
                        <a:t>/</a:t>
                      </a:r>
                      <a:r>
                        <a:rPr lang="zh-CN" sz="2000" kern="1200">
                          <a:effectLst/>
                        </a:rPr>
                        <a:t>周）</a:t>
                      </a:r>
                      <a:r>
                        <a:rPr lang="en-US" sz="2000" kern="1200">
                          <a:effectLst/>
                        </a:rPr>
                        <a:t>*4</a:t>
                      </a:r>
                      <a:r>
                        <a:rPr lang="zh-CN" sz="2000" kern="1200">
                          <a:effectLst/>
                        </a:rPr>
                        <a:t>（周</a:t>
                      </a:r>
                      <a:r>
                        <a:rPr lang="en-US" sz="2000" kern="1200">
                          <a:effectLst/>
                        </a:rPr>
                        <a:t>/</a:t>
                      </a:r>
                      <a:r>
                        <a:rPr lang="zh-CN" sz="2000" kern="1200">
                          <a:effectLst/>
                        </a:rPr>
                        <a:t>月）</a:t>
                      </a:r>
                      <a:r>
                        <a:rPr lang="en-US" sz="2000" kern="1200">
                          <a:effectLst/>
                        </a:rPr>
                        <a:t>*8</a:t>
                      </a:r>
                      <a:r>
                        <a:rPr lang="zh-CN" sz="2000" kern="1200">
                          <a:effectLst/>
                        </a:rPr>
                        <a:t>（小时</a:t>
                      </a:r>
                      <a:r>
                        <a:rPr lang="en-US" sz="2000" kern="1200">
                          <a:effectLst/>
                        </a:rPr>
                        <a:t>/</a:t>
                      </a:r>
                      <a:r>
                        <a:rPr lang="zh-CN" sz="2000" kern="1200">
                          <a:effectLst/>
                        </a:rPr>
                        <a:t>天）</a:t>
                      </a:r>
                      <a:r>
                        <a:rPr lang="en-US" sz="2000" kern="1200">
                          <a:effectLst/>
                        </a:rPr>
                        <a:t>*3</a:t>
                      </a:r>
                      <a:r>
                        <a:rPr lang="zh-CN" sz="2000" kern="1200">
                          <a:effectLst/>
                        </a:rPr>
                        <a:t>人</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共</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470500">
                <a:tc gridSpan="2">
                  <a:txBody>
                    <a:bodyPr/>
                    <a:lstStyle/>
                    <a:p>
                      <a:pPr algn="l">
                        <a:spcAft>
                          <a:spcPts val="0"/>
                        </a:spcAft>
                      </a:pPr>
                      <a:r>
                        <a:rPr lang="zh-CN" sz="2000" kern="1200">
                          <a:effectLst/>
                        </a:rPr>
                        <a:t>团队建设费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en-US" sz="2000" kern="1200">
                          <a:effectLst/>
                        </a:rPr>
                        <a:t>1000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2"/>
                  </a:ext>
                </a:extLst>
              </a:tr>
              <a:tr h="916783">
                <a:tc rowSpan="7">
                  <a:txBody>
                    <a:bodyPr/>
                    <a:lstStyle/>
                    <a:p>
                      <a:pPr algn="l">
                        <a:spcAft>
                          <a:spcPts val="0"/>
                        </a:spcAft>
                      </a:pPr>
                      <a:r>
                        <a:rPr lang="zh-CN" sz="2000" kern="1200">
                          <a:effectLst/>
                        </a:rPr>
                        <a:t>资料费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2">
                  <a:txBody>
                    <a:bodyPr/>
                    <a:lstStyle/>
                    <a:p>
                      <a:pPr algn="l">
                        <a:spcAft>
                          <a:spcPts val="0"/>
                        </a:spcAft>
                      </a:pPr>
                      <a:r>
                        <a:rPr lang="zh-CN" sz="2000" kern="1200">
                          <a:effectLst/>
                        </a:rPr>
                        <a:t>《你不知道的</a:t>
                      </a:r>
                      <a:r>
                        <a:rPr lang="en-US" sz="2000" kern="1200">
                          <a:effectLst/>
                        </a:rPr>
                        <a:t>JavaScript</a:t>
                      </a:r>
                      <a:r>
                        <a:rPr lang="zh-CN"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139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7">
                  <a:txBody>
                    <a:bodyPr/>
                    <a:lstStyle/>
                    <a:p>
                      <a:pPr algn="l">
                        <a:spcAft>
                          <a:spcPts val="0"/>
                        </a:spcAft>
                      </a:pPr>
                      <a:r>
                        <a:rPr lang="zh-CN" sz="2000" kern="1200">
                          <a:effectLst/>
                        </a:rPr>
                        <a:t>共</a:t>
                      </a:r>
                      <a:r>
                        <a:rPr lang="en-US" sz="2000" kern="1200">
                          <a:effectLst/>
                        </a:rPr>
                        <a:t>337.1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129156">
                <a:tc vMerge="1">
                  <a:txBody>
                    <a:bodyPr/>
                    <a:lstStyle/>
                    <a:p>
                      <a:endParaRPr lang="zh-CN"/>
                    </a:p>
                  </a:txBody>
                  <a:tcPr/>
                </a:tc>
                <a:tc vMerge="1">
                  <a:txBody>
                    <a:bodyPr/>
                    <a:lstStyle/>
                    <a:p>
                      <a:endParaRPr lang="zh-CN"/>
                    </a:p>
                  </a:txBody>
                  <a:tcPr/>
                </a:tc>
                <a:tc rowSpan="3">
                  <a:txBody>
                    <a:bodyPr/>
                    <a:lstStyle/>
                    <a:p>
                      <a:pPr algn="l">
                        <a:spcAft>
                          <a:spcPts val="0"/>
                        </a:spcAft>
                      </a:pPr>
                      <a:r>
                        <a:rPr lang="en-US" sz="2000" kern="1200">
                          <a:effectLst/>
                        </a:rPr>
                        <a:t>39.5*3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4"/>
                  </a:ext>
                </a:extLst>
              </a:tr>
              <a:tr h="470500">
                <a:tc vMerge="1">
                  <a:txBody>
                    <a:bodyPr/>
                    <a:lstStyle/>
                    <a:p>
                      <a:endParaRPr lang="zh-CN"/>
                    </a:p>
                  </a:txBody>
                  <a:tcPr/>
                </a:tc>
                <a:tc>
                  <a:txBody>
                    <a:bodyPr/>
                    <a:lstStyle/>
                    <a:p>
                      <a:pPr algn="l">
                        <a:spcAft>
                          <a:spcPts val="0"/>
                        </a:spcAft>
                      </a:pPr>
                      <a:r>
                        <a:rPr lang="zh-CN" sz="2000" kern="1200">
                          <a:effectLst/>
                        </a:rPr>
                        <a:t>《软件工程导论》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29156">
                <a:tc vMerge="1">
                  <a:txBody>
                    <a:bodyPr/>
                    <a:lstStyle/>
                    <a:p>
                      <a:endParaRPr lang="zh-CN"/>
                    </a:p>
                  </a:txBody>
                  <a:tcPr/>
                </a:tc>
                <a:tc rowSpan="2">
                  <a:txBody>
                    <a:bodyPr/>
                    <a:lstStyle/>
                    <a:p>
                      <a:pPr algn="l">
                        <a:spcAft>
                          <a:spcPts val="0"/>
                        </a:spcAft>
                      </a:pPr>
                      <a:r>
                        <a:rPr lang="zh-CN" sz="2000" kern="1200">
                          <a:effectLst/>
                        </a:rPr>
                        <a:t>《</a:t>
                      </a:r>
                      <a:r>
                        <a:rPr lang="en-US" sz="2000" kern="1200">
                          <a:effectLst/>
                        </a:rPr>
                        <a:t>21</a:t>
                      </a:r>
                      <a:r>
                        <a:rPr lang="zh-CN" sz="2000" kern="1200">
                          <a:effectLst/>
                        </a:rPr>
                        <a:t>天精通微信小程序开发》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5784">
                <a:tc vMerge="1">
                  <a:txBody>
                    <a:bodyPr/>
                    <a:lstStyle/>
                    <a:p>
                      <a:endParaRPr lang="zh-CN"/>
                    </a:p>
                  </a:txBody>
                  <a:tcPr/>
                </a:tc>
                <a:tc vMerge="1">
                  <a:txBody>
                    <a:bodyPr/>
                    <a:lstStyle/>
                    <a:p>
                      <a:endParaRPr lang="zh-CN"/>
                    </a:p>
                  </a:txBody>
                  <a:tcPr/>
                </a:tc>
                <a:tc rowSpan="2">
                  <a:txBody>
                    <a:bodyPr/>
                    <a:lstStyle/>
                    <a:p>
                      <a:pPr algn="l">
                        <a:spcAft>
                          <a:spcPts val="0"/>
                        </a:spcAft>
                      </a:pPr>
                      <a:r>
                        <a:rPr lang="en-US" sz="2000" kern="1200">
                          <a:effectLst/>
                        </a:rPr>
                        <a:t>35.8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7"/>
                  </a:ext>
                </a:extLst>
              </a:tr>
              <a:tr h="129156">
                <a:tc vMerge="1">
                  <a:txBody>
                    <a:bodyPr/>
                    <a:lstStyle/>
                    <a:p>
                      <a:endParaRPr lang="zh-CN"/>
                    </a:p>
                  </a:txBody>
                  <a:tcPr/>
                </a:tc>
                <a:tc rowSpan="2">
                  <a:txBody>
                    <a:bodyPr/>
                    <a:lstStyle/>
                    <a:p>
                      <a:pPr algn="l">
                        <a:spcAft>
                          <a:spcPts val="0"/>
                        </a:spcAft>
                      </a:pPr>
                      <a:r>
                        <a:rPr lang="zh-CN" sz="2000" kern="1200">
                          <a:effectLst/>
                        </a:rPr>
                        <a:t>《从零开始学微信小程序开发》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645784">
                <a:tc vMerge="1">
                  <a:txBody>
                    <a:bodyPr/>
                    <a:lstStyle/>
                    <a:p>
                      <a:endParaRPr lang="zh-CN"/>
                    </a:p>
                  </a:txBody>
                  <a:tcPr/>
                </a:tc>
                <a:tc vMerge="1">
                  <a:txBody>
                    <a:bodyPr/>
                    <a:lstStyle/>
                    <a:p>
                      <a:endParaRPr lang="zh-CN"/>
                    </a:p>
                  </a:txBody>
                  <a:tcPr/>
                </a:tc>
                <a:tc>
                  <a:txBody>
                    <a:bodyPr/>
                    <a:lstStyle/>
                    <a:p>
                      <a:pPr algn="l">
                        <a:spcAft>
                          <a:spcPts val="0"/>
                        </a:spcAft>
                      </a:pPr>
                      <a:r>
                        <a:rPr lang="en-US" sz="2000" kern="1200">
                          <a:effectLst/>
                        </a:rPr>
                        <a:t>43.8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9"/>
                  </a:ext>
                </a:extLst>
              </a:tr>
              <a:tr h="664236">
                <a:tc gridSpan="2">
                  <a:txBody>
                    <a:bodyPr/>
                    <a:lstStyle/>
                    <a:p>
                      <a:pPr algn="l">
                        <a:spcAft>
                          <a:spcPts val="0"/>
                        </a:spcAft>
                      </a:pPr>
                      <a:r>
                        <a:rPr lang="zh-CN" sz="3600" kern="1200">
                          <a:effectLst/>
                        </a:rPr>
                        <a:t>总计</a:t>
                      </a:r>
                      <a:r>
                        <a:rPr lang="en-US" sz="3600" kern="1200">
                          <a:effectLst/>
                        </a:rPr>
                        <a:t>3</a:t>
                      </a:r>
                      <a:r>
                        <a:rPr lang="zh-CN" sz="3600" kern="1200">
                          <a:effectLst/>
                        </a:rPr>
                        <a:t>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dirty="0">
                          <a:effectLst/>
                        </a:rPr>
                        <a:t>共</a:t>
                      </a:r>
                      <a:r>
                        <a:rPr lang="en-US" sz="3600" kern="1200" dirty="0">
                          <a:effectLst/>
                        </a:rPr>
                        <a:t>33977.1</a:t>
                      </a:r>
                      <a:r>
                        <a:rPr lang="zh-CN" sz="3600" kern="1200" dirty="0">
                          <a:effectLst/>
                        </a:rPr>
                        <a:t>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1289957" y="2554343"/>
            <a:ext cx="10564586"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对产品质量的评价</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根据测试完成的结果显示，我们的程序符合最开始制定的需求文档的要求，并按照原定计划进行，所以软件的功能基本符合要求，但性能上还有所欠缺。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5" y="2319530"/>
            <a:ext cx="11085076" cy="2430145"/>
          </a:xfrm>
          <a:prstGeom prst="rect">
            <a:avLst/>
          </a:prstGeom>
        </p:spPr>
        <p:txBody>
          <a:bodyPr wrap="square">
            <a:spAutoFit/>
          </a:bodyPr>
          <a:lstStyle/>
          <a:p>
            <a:pPr algn="just">
              <a:lnSpc>
                <a:spcPct val="173000"/>
              </a:lnSpc>
              <a:spcBef>
                <a:spcPts val="1300"/>
              </a:spcBef>
              <a:spcAft>
                <a:spcPts val="1300"/>
              </a:spcAft>
            </a:pPr>
            <a:r>
              <a:rPr lang="zh-CN" altLang="zh-CN" sz="4000" b="1" kern="100" dirty="0">
                <a:latin typeface="微软雅黑" panose="020B0503020204020204" charset="-122"/>
                <a:ea typeface="微软雅黑" panose="020B0503020204020204" charset="-122"/>
                <a:cs typeface="微软雅黑" panose="020B0503020204020204" charset="-122"/>
              </a:rPr>
              <a:t>对技术方法的评价</a:t>
            </a:r>
          </a:p>
          <a:p>
            <a:pPr algn="just">
              <a:spcAft>
                <a:spcPts val="0"/>
              </a:spcAft>
            </a:pPr>
            <a:r>
              <a:rPr lang="en-US" altLang="zh-CN" sz="2400" kern="100" dirty="0">
                <a:latin typeface="微软雅黑" panose="020B0503020204020204" charset="-122"/>
                <a:ea typeface="微软雅黑" panose="020B0503020204020204" charset="-122"/>
                <a:cs typeface="微软雅黑" panose="020B0503020204020204" charset="-122"/>
              </a:rPr>
              <a:t>	</a:t>
            </a:r>
            <a:r>
              <a:rPr lang="zh-CN" altLang="zh-CN" sz="2400" kern="100" dirty="0">
                <a:latin typeface="微软雅黑" panose="020B0503020204020204" charset="-122"/>
                <a:ea typeface="微软雅黑" panose="020B0503020204020204" charset="-122"/>
                <a:cs typeface="微软雅黑" panose="020B0503020204020204" charset="-122"/>
              </a:rPr>
              <a:t>我们小组在开发过程钟，使用了瀑布模型来开发程序，借助了微信</a:t>
            </a:r>
            <a:r>
              <a:rPr lang="en-US" altLang="zh-CN" sz="2400" kern="100" dirty="0">
                <a:latin typeface="微软雅黑" panose="020B0503020204020204" charset="-122"/>
                <a:ea typeface="微软雅黑" panose="020B0503020204020204" charset="-122"/>
                <a:cs typeface="微软雅黑" panose="020B0503020204020204" charset="-122"/>
              </a:rPr>
              <a:t>WEB</a:t>
            </a:r>
            <a:r>
              <a:rPr lang="zh-CN" altLang="zh-CN" sz="2400" kern="100" dirty="0">
                <a:latin typeface="微软雅黑" panose="020B0503020204020204" charset="-122"/>
                <a:ea typeface="微软雅黑" panose="020B0503020204020204" charset="-122"/>
                <a:cs typeface="微软雅黑" panose="020B0503020204020204" charset="-122"/>
              </a:rPr>
              <a:t>开发者工具及其云函数来编写代码和构建数据库，虽然创作过程中很多地方体现出经验的不足，但对于做出的程序的结果还是值得肯定的。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出错原因的分析</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在我们开发的程序中，无论哪个时期都存在一些语句或功能上的</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，归根到底是成员的技术水平还不够，希望以后能够尽快提升自己的技术水平。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4" y="1904032"/>
            <a:ext cx="10872806" cy="4013835"/>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风险管理</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a.</a:t>
            </a:r>
            <a:r>
              <a:rPr lang="zh-CN" altLang="zh-CN" sz="2800" kern="100" dirty="0">
                <a:latin typeface="微软雅黑" panose="020B0503020204020204" charset="-122"/>
                <a:ea typeface="微软雅黑" panose="020B0503020204020204" charset="-122"/>
                <a:cs typeface="微软雅黑" panose="020B0503020204020204" charset="-122"/>
              </a:rPr>
              <a:t>初期预计的风险：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、因为不会</a:t>
            </a:r>
            <a:r>
              <a:rPr lang="en-US" altLang="zh-CN" sz="2800" kern="100" dirty="0">
                <a:latin typeface="微软雅黑" panose="020B0503020204020204" charset="-122"/>
                <a:ea typeface="微软雅黑" panose="020B0503020204020204" charset="-122"/>
                <a:cs typeface="微软雅黑" panose="020B0503020204020204" charset="-122"/>
              </a:rPr>
              <a:t>JS</a:t>
            </a:r>
            <a:r>
              <a:rPr lang="zh-CN" altLang="zh-CN" sz="2800" kern="100" dirty="0">
                <a:latin typeface="微软雅黑" panose="020B0503020204020204" charset="-122"/>
                <a:ea typeface="微软雅黑" panose="020B0503020204020204" charset="-122"/>
                <a:cs typeface="微软雅黑" panose="020B0503020204020204" charset="-122"/>
              </a:rPr>
              <a:t>等语言而导致编写代码的进度缓慢。</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b.</a:t>
            </a:r>
            <a:r>
              <a:rPr lang="zh-CN" altLang="zh-CN" sz="2800" kern="100" dirty="0">
                <a:latin typeface="微软雅黑" panose="020B0503020204020204" charset="-122"/>
                <a:ea typeface="微软雅黑" panose="020B0503020204020204" charset="-122"/>
                <a:cs typeface="微软雅黑" panose="020B0503020204020204" charset="-122"/>
              </a:rPr>
              <a:t>实际发生的风险：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、代码虽然可以编写，但是其中</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过多，存在很多漏洞</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c.</a:t>
            </a:r>
            <a:r>
              <a:rPr lang="zh-CN" altLang="zh-CN" sz="2800" kern="100" dirty="0">
                <a:latin typeface="微软雅黑" panose="020B0503020204020204" charset="-122"/>
                <a:ea typeface="微软雅黑" panose="020B0503020204020204" charset="-122"/>
                <a:cs typeface="微软雅黑" panose="020B0503020204020204" charset="-122"/>
              </a:rPr>
              <a:t>风险消除情况：</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、大部分</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都已消除，还剩小部分高难度的功能无法实现。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经验与教训：</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669471" y="2324453"/>
            <a:ext cx="11087100" cy="3538220"/>
          </a:xfrm>
          <a:prstGeom prst="rect">
            <a:avLst/>
          </a:prstGeom>
        </p:spPr>
        <p:txBody>
          <a:bodyPr wrap="square">
            <a:spAutoFit/>
          </a:bodyPr>
          <a:lstStyle/>
          <a:p>
            <a:pPr algn="just">
              <a:spcAft>
                <a:spcPts val="0"/>
              </a:spcAft>
            </a:pPr>
            <a:r>
              <a:rPr lang="en-US" altLang="zh-CN" sz="2800" kern="100" dirty="0" smtClean="0">
                <a:latin typeface="微软雅黑" panose="020B0503020204020204" charset="-122"/>
                <a:ea typeface="微软雅黑" panose="020B0503020204020204" charset="-122"/>
                <a:cs typeface="微软雅黑" panose="020B0503020204020204" charset="-122"/>
              </a:rPr>
              <a:t>	</a:t>
            </a:r>
            <a:r>
              <a:rPr lang="zh-CN" altLang="zh-CN" sz="2800" kern="100" dirty="0" smtClean="0">
                <a:latin typeface="微软雅黑" panose="020B0503020204020204" charset="-122"/>
                <a:ea typeface="微软雅黑" panose="020B0503020204020204" charset="-122"/>
                <a:cs typeface="微软雅黑" panose="020B0503020204020204" charset="-122"/>
              </a:rPr>
              <a:t>在</a:t>
            </a:r>
            <a:r>
              <a:rPr lang="zh-CN" altLang="zh-CN" sz="2800" kern="100" dirty="0">
                <a:latin typeface="微软雅黑" panose="020B0503020204020204" charset="-122"/>
                <a:ea typeface="微软雅黑" panose="020B0503020204020204" charset="-122"/>
                <a:cs typeface="微软雅黑" panose="020B0503020204020204" charset="-122"/>
              </a:rPr>
              <a:t>这个微信小程序的开发过程中，我们小组成员充分认识到了自身的各项不足，在职业技能方面还是欠缺太多，以致初步接触开发者工具时完全捉瞎，到后来才逐渐入门，在书写开发文档这方面，因为很多文档项目很多且内容复杂，让我们书写时很费功夫。</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今后的项目开发中，希望我们能够将自己的职业技能尽量提高从而能够更好的开发软件，同时了解如何更好的书写开发文档，从而提高文档书写的质量，最重要是在项目初期最好能够确认一个详尽、能够落实的项目开发计划，从而能够更好的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7" name="图片 6"/>
          <p:cNvPicPr>
            <a:picLocks noChangeAspect="1"/>
          </p:cNvPicPr>
          <p:nvPr/>
        </p:nvPicPr>
        <p:blipFill>
          <a:blip r:embed="rId3"/>
          <a:stretch>
            <a:fillRect/>
          </a:stretch>
        </p:blipFill>
        <p:spPr>
          <a:xfrm>
            <a:off x="669290" y="144335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088089"/>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李骏</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李骏承当了一个至关重要的角色，他是我们小组的主要“输出”，我们的程序能够编写出来，他功不可没。</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林豪</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林豪承当了代码编写，编写众多文档、以及为之前文档迭代的角色，我们的开发文档的攥写，一部分代码的编写，都是很重要的工作。</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周南</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周南承当了代码编写，编写文档</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、制作各类图形的角色，我们的界面原型的制作，优良</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的制作，都离不开他的努力。</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06</a:t>
            </a:r>
            <a:endParaRPr lang="en-US" altLang="zh-CN" sz="5400" b="1" dirty="0">
              <a:solidFill>
                <a:schemeClr val="bg1"/>
              </a:solidFill>
            </a:endParaRPr>
          </a:p>
          <a:p>
            <a:r>
              <a:rPr lang="zh-CN" altLang="en-US" sz="5400" dirty="0" smtClean="0">
                <a:solidFill>
                  <a:schemeClr val="bg1"/>
                </a:solidFill>
              </a:rPr>
              <a:t>参考资料</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张海藩，牟永敏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《软件工程导论（第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版）》</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北京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清华大学出版社，</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2013</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王延平</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21</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天精通微信小程序开发》</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电子工业出版社</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 2017.2</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微信小程序官方开发指南</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u="sng" kern="100"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https://developers.weixin.qq.com</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Kyle Simpson </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《你不知道的</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JavaScript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人民邮电出版社</a:t>
            </a:r>
            <a:r>
              <a:rPr lang="zh-CN"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2015.4</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GB T-8567-2006</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计算机软件文档编制规范</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r>
              <a:rPr lang="zh-CN"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V5.0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子系统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结构设计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说明</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SSDD)V4.0</a:t>
            </a:r>
            <a:endParaRPr lang="en-US"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详细设计</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V4.0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SE2019-G06- </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可行性分析</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研究</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FAR)V3.0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软件用户手册</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STR)V2.0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项目开发总结报告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(PDSR)V2.0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07</a:t>
            </a:r>
            <a:endParaRPr lang="en-US" altLang="zh-CN" sz="5400" b="1" dirty="0">
              <a:solidFill>
                <a:schemeClr val="bg1"/>
              </a:solidFill>
            </a:endParaRPr>
          </a:p>
          <a:p>
            <a:r>
              <a:rPr lang="zh-CN" altLang="en-US" sz="5400" dirty="0" smtClean="0">
                <a:solidFill>
                  <a:schemeClr val="bg1"/>
                </a:solidFill>
              </a:rPr>
              <a:t>绩效评价</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07</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Seven</a:t>
            </a:r>
            <a:endParaRPr lang="en-US" altLang="zh-CN" sz="2000" dirty="0"/>
          </a:p>
          <a:p>
            <a:r>
              <a:rPr lang="zh-CN" altLang="en-US" sz="2000" dirty="0" smtClean="0"/>
              <a:t>绩效评价</a:t>
            </a:r>
            <a:endParaRPr lang="zh-CN" altLang="en-US" sz="2000" dirty="0"/>
          </a:p>
        </p:txBody>
      </p:sp>
      <p:pic>
        <p:nvPicPr>
          <p:cNvPr id="2" name="图片 1"/>
          <p:cNvPicPr>
            <a:picLocks noChangeAspect="1"/>
          </p:cNvPicPr>
          <p:nvPr/>
        </p:nvPicPr>
        <p:blipFill>
          <a:blip r:embed="rId3"/>
          <a:stretch>
            <a:fillRect/>
          </a:stretch>
        </p:blipFill>
        <p:spPr>
          <a:xfrm>
            <a:off x="1560195" y="1444625"/>
            <a:ext cx="10244455" cy="513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67" y="2999057"/>
            <a:ext cx="1571914" cy="923330"/>
          </a:xfrm>
          <a:prstGeom prst="rect">
            <a:avLst/>
          </a:prstGeom>
          <a:noFill/>
        </p:spPr>
        <p:txBody>
          <a:bodyPr wrap="square" rtlCol="0">
            <a:spAutoFit/>
          </a:bodyPr>
          <a:lstStyle/>
          <a:p>
            <a:r>
              <a:rPr lang="zh-CN" altLang="en-US" sz="5400" dirty="0">
                <a:solidFill>
                  <a:schemeClr val="bg1"/>
                </a:solidFill>
              </a:rPr>
              <a:t>谢谢</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6820</Words>
  <Application>Microsoft Office PowerPoint</Application>
  <PresentationFormat>宽屏</PresentationFormat>
  <Paragraphs>2820</Paragraphs>
  <Slides>98</Slides>
  <Notes>98</Notes>
  <HiddenSlides>13</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13" baseType="lpstr">
      <vt:lpstr>等线</vt:lpstr>
      <vt:lpstr>隶书</vt:lpstr>
      <vt:lpstr>宋体</vt:lpstr>
      <vt:lpstr>微软雅黑</vt:lpstr>
      <vt:lpstr>微软雅黑 Light</vt:lpstr>
      <vt:lpstr>Arial</vt:lpstr>
      <vt:lpstr>Calibri</vt:lpstr>
      <vt:lpstr>Calibri Light</vt:lpstr>
      <vt:lpstr>Cambria</vt:lpstr>
      <vt:lpstr>Century Gothic</vt:lpstr>
      <vt:lpstr>Segoe UI Light</vt:lpstr>
      <vt:lpstr>Times New Roman</vt:lpstr>
      <vt:lpstr>Office 主题</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林 豪</cp:lastModifiedBy>
  <cp:revision>632</cp:revision>
  <dcterms:created xsi:type="dcterms:W3CDTF">2015-08-18T02:51:00Z</dcterms:created>
  <dcterms:modified xsi:type="dcterms:W3CDTF">2019-06-17T07:56:27Z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